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29"/>
  </p:notesMasterIdLst>
  <p:sldIdLst>
    <p:sldId id="258" r:id="rId3"/>
    <p:sldId id="371" r:id="rId4"/>
    <p:sldId id="263" r:id="rId5"/>
    <p:sldId id="264" r:id="rId6"/>
    <p:sldId id="407" r:id="rId7"/>
    <p:sldId id="373" r:id="rId8"/>
    <p:sldId id="390" r:id="rId9"/>
    <p:sldId id="410" r:id="rId10"/>
    <p:sldId id="391" r:id="rId11"/>
    <p:sldId id="374" r:id="rId12"/>
    <p:sldId id="268" r:id="rId13"/>
    <p:sldId id="341" r:id="rId14"/>
    <p:sldId id="272" r:id="rId15"/>
    <p:sldId id="428" r:id="rId16"/>
    <p:sldId id="429" r:id="rId17"/>
    <p:sldId id="430" r:id="rId18"/>
    <p:sldId id="431" r:id="rId19"/>
    <p:sldId id="433" r:id="rId20"/>
    <p:sldId id="434" r:id="rId21"/>
    <p:sldId id="435" r:id="rId22"/>
    <p:sldId id="436" r:id="rId23"/>
    <p:sldId id="438" r:id="rId24"/>
    <p:sldId id="439" r:id="rId25"/>
    <p:sldId id="440" r:id="rId26"/>
    <p:sldId id="441" r:id="rId27"/>
    <p:sldId id="44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647" autoAdjust="0"/>
    <p:restoredTop sz="94660"/>
  </p:normalViewPr>
  <p:slideViewPr>
    <p:cSldViewPr snapToGrid="0">
      <p:cViewPr>
        <p:scale>
          <a:sx n="98" d="100"/>
          <a:sy n="98" d="100"/>
        </p:scale>
        <p:origin x="-108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7A227-A178-4F54-95C4-736A176C2C1E}" type="doc">
      <dgm:prSet loTypeId="urn:microsoft.com/office/officeart/2005/8/layout/pList2#1" loCatId="list" qsTypeId="urn:microsoft.com/office/officeart/2005/8/quickstyle/simple1" qsCatId="simple" csTypeId="urn:microsoft.com/office/officeart/2005/8/colors/accent6_1" csCatId="accent6" phldr="1"/>
      <dgm:spPr/>
    </dgm:pt>
    <dgm:pt modelId="{8449A71D-BBB6-4348-B457-685BE82322BA}">
      <dgm:prSet phldrT="[Текст]"/>
      <dgm:spPr/>
      <dgm:t>
        <a:bodyPr/>
        <a:lstStyle/>
        <a:p>
          <a:r>
            <a:rPr lang="ru-RU" b="0" cap="none" spc="0" dirty="0" smtClean="0">
              <a:ln w="10541" cmpd="sng">
                <a:prstDash val="solid"/>
              </a:ln>
              <a:effectLst/>
            </a:rPr>
            <a:t>18 средних ОО</a:t>
          </a:r>
          <a:endParaRPr lang="ru-RU" b="0" cap="none" spc="0" dirty="0">
            <a:ln w="10541" cmpd="sng">
              <a:prstDash val="solid"/>
            </a:ln>
            <a:effectLst/>
          </a:endParaRPr>
        </a:p>
      </dgm:t>
    </dgm:pt>
    <dgm:pt modelId="{5B9B2F3D-C46C-4722-A8FF-6B4E3D2D95BA}" type="parTrans" cxnId="{D7552534-8F82-444F-A62B-7E7D822AB9FF}">
      <dgm:prSet/>
      <dgm:spPr/>
      <dgm:t>
        <a:bodyPr/>
        <a:lstStyle/>
        <a:p>
          <a:endParaRPr lang="ru-RU"/>
        </a:p>
      </dgm:t>
    </dgm:pt>
    <dgm:pt modelId="{A74DE3A6-D5EB-481B-9864-5A4E6E2464D5}" type="sibTrans" cxnId="{D7552534-8F82-444F-A62B-7E7D822AB9FF}">
      <dgm:prSet/>
      <dgm:spPr/>
      <dgm:t>
        <a:bodyPr/>
        <a:lstStyle/>
        <a:p>
          <a:endParaRPr lang="ru-RU"/>
        </a:p>
      </dgm:t>
    </dgm:pt>
    <dgm:pt modelId="{05305A14-5762-4D64-9DC7-549CE2CFDB17}">
      <dgm:prSet phldrT="[Текст]"/>
      <dgm:spPr/>
      <dgm:t>
        <a:bodyPr/>
        <a:lstStyle/>
        <a:p>
          <a:r>
            <a:rPr lang="ru-RU" dirty="0" smtClean="0"/>
            <a:t>1 гимназия</a:t>
          </a:r>
          <a:endParaRPr lang="ru-RU" dirty="0"/>
        </a:p>
      </dgm:t>
    </dgm:pt>
    <dgm:pt modelId="{4A32929B-6029-46D2-BDE4-B04FFF80EAD9}" type="parTrans" cxnId="{0EDEF66D-8D45-4DF1-A660-37DBEF84BD24}">
      <dgm:prSet/>
      <dgm:spPr/>
      <dgm:t>
        <a:bodyPr/>
        <a:lstStyle/>
        <a:p>
          <a:endParaRPr lang="ru-RU"/>
        </a:p>
      </dgm:t>
    </dgm:pt>
    <dgm:pt modelId="{FC07257C-2D2B-4DF7-932D-B757B5B16B1D}" type="sibTrans" cxnId="{0EDEF66D-8D45-4DF1-A660-37DBEF84BD24}">
      <dgm:prSet/>
      <dgm:spPr/>
      <dgm:t>
        <a:bodyPr/>
        <a:lstStyle/>
        <a:p>
          <a:endParaRPr lang="ru-RU"/>
        </a:p>
      </dgm:t>
    </dgm:pt>
    <dgm:pt modelId="{38992014-2992-46A3-8E12-2CD06E655B36}">
      <dgm:prSet phldrT="[Текст]"/>
      <dgm:spPr/>
      <dgm:t>
        <a:bodyPr/>
        <a:lstStyle/>
        <a:p>
          <a:r>
            <a:rPr lang="ru-RU" dirty="0" smtClean="0"/>
            <a:t>9 основных ОО</a:t>
          </a:r>
          <a:endParaRPr lang="ru-RU" dirty="0"/>
        </a:p>
      </dgm:t>
    </dgm:pt>
    <dgm:pt modelId="{07DB3CF3-6C27-4A48-96B3-9D575BC1C4A0}" type="parTrans" cxnId="{BD0EA6C1-5116-4864-B559-991266DE41E7}">
      <dgm:prSet/>
      <dgm:spPr/>
      <dgm:t>
        <a:bodyPr/>
        <a:lstStyle/>
        <a:p>
          <a:endParaRPr lang="ru-RU"/>
        </a:p>
      </dgm:t>
    </dgm:pt>
    <dgm:pt modelId="{ACA3B46F-34BD-415B-8F6E-7D01D1E50EAE}" type="sibTrans" cxnId="{BD0EA6C1-5116-4864-B559-991266DE41E7}">
      <dgm:prSet/>
      <dgm:spPr/>
      <dgm:t>
        <a:bodyPr/>
        <a:lstStyle/>
        <a:p>
          <a:endParaRPr lang="ru-RU"/>
        </a:p>
      </dgm:t>
    </dgm:pt>
    <dgm:pt modelId="{B1208B61-8710-42CA-8656-0706595CED77}" type="pres">
      <dgm:prSet presAssocID="{B537A227-A178-4F54-95C4-736A176C2C1E}" presName="Name0" presStyleCnt="0">
        <dgm:presLayoutVars>
          <dgm:dir/>
          <dgm:resizeHandles val="exact"/>
        </dgm:presLayoutVars>
      </dgm:prSet>
      <dgm:spPr/>
    </dgm:pt>
    <dgm:pt modelId="{A68D7445-9628-4372-85A3-D1A0A79FB458}" type="pres">
      <dgm:prSet presAssocID="{B537A227-A178-4F54-95C4-736A176C2C1E}" presName="bkgdShp" presStyleLbl="alignAccFollowNode1" presStyleIdx="0" presStyleCnt="1"/>
      <dgm:spPr/>
    </dgm:pt>
    <dgm:pt modelId="{1145C7A8-5290-46EA-B53A-BCF63D80196A}" type="pres">
      <dgm:prSet presAssocID="{B537A227-A178-4F54-95C4-736A176C2C1E}" presName="linComp" presStyleCnt="0"/>
      <dgm:spPr/>
    </dgm:pt>
    <dgm:pt modelId="{C0531FF5-0019-4BA6-B4EF-ED92B6EBE6BF}" type="pres">
      <dgm:prSet presAssocID="{8449A71D-BBB6-4348-B457-685BE82322BA}" presName="compNode" presStyleCnt="0"/>
      <dgm:spPr/>
    </dgm:pt>
    <dgm:pt modelId="{B02599B7-BCE3-4F24-AC72-7A642BEE026D}" type="pres">
      <dgm:prSet presAssocID="{8449A71D-BBB6-4348-B457-685BE82322BA}" presName="node" presStyleLbl="node1" presStyleIdx="0" presStyleCnt="3" custScaleY="38341" custLinFactNeighborX="674" custLinFactNeighborY="-8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13BB6-65F8-40CE-BC04-18AD7866FB0D}" type="pres">
      <dgm:prSet presAssocID="{8449A71D-BBB6-4348-B457-685BE82322BA}" presName="invisiNode" presStyleLbl="node1" presStyleIdx="0" presStyleCnt="3"/>
      <dgm:spPr/>
    </dgm:pt>
    <dgm:pt modelId="{4880F530-FB8F-4963-A9EC-CC10A5B8C822}" type="pres">
      <dgm:prSet presAssocID="{8449A71D-BBB6-4348-B457-685BE82322BA}" presName="imagNode" presStyleLbl="fgImgPlace1" presStyleIdx="0" presStyleCnt="3" custScaleX="96177" custScaleY="19659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43D9749D-77FD-4660-B281-2144FFCE05D5}" type="pres">
      <dgm:prSet presAssocID="{A74DE3A6-D5EB-481B-9864-5A4E6E2464D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7C9F87-2869-41F4-93C2-F8924F4B5C12}" type="pres">
      <dgm:prSet presAssocID="{05305A14-5762-4D64-9DC7-549CE2CFDB17}" presName="compNode" presStyleCnt="0"/>
      <dgm:spPr/>
    </dgm:pt>
    <dgm:pt modelId="{B0010633-FFCB-410F-A4E5-2590D1435A87}" type="pres">
      <dgm:prSet presAssocID="{05305A14-5762-4D64-9DC7-549CE2CFDB17}" presName="node" presStyleLbl="node1" presStyleIdx="1" presStyleCnt="3" custScaleY="39800" custLinFactNeighborX="218" custLinFactNeighborY="-4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0973E-1E36-4223-9F7E-530436F8ADFC}" type="pres">
      <dgm:prSet presAssocID="{05305A14-5762-4D64-9DC7-549CE2CFDB17}" presName="invisiNode" presStyleLbl="node1" presStyleIdx="1" presStyleCnt="3"/>
      <dgm:spPr/>
    </dgm:pt>
    <dgm:pt modelId="{FC1A4B55-516D-4799-8866-1481F4310C06}" type="pres">
      <dgm:prSet presAssocID="{05305A14-5762-4D64-9DC7-549CE2CFDB17}" presName="imagNode" presStyleLbl="fgImgPlace1" presStyleIdx="1" presStyleCnt="3" custScaleX="94804" custScaleY="190764" custLinFactNeighborX="319" custLinFactNeighborY="52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AE69341-24F7-459C-B9E7-D249B6D4AA02}" type="pres">
      <dgm:prSet presAssocID="{FC07257C-2D2B-4DF7-932D-B757B5B16B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EEF7CF-D953-48BA-8279-4E3B902F5BC4}" type="pres">
      <dgm:prSet presAssocID="{38992014-2992-46A3-8E12-2CD06E655B36}" presName="compNode" presStyleCnt="0"/>
      <dgm:spPr/>
    </dgm:pt>
    <dgm:pt modelId="{5C4963BB-B5B6-4979-8615-8D664165326F}" type="pres">
      <dgm:prSet presAssocID="{38992014-2992-46A3-8E12-2CD06E655B36}" presName="node" presStyleLbl="node1" presStyleIdx="2" presStyleCnt="3" custScaleY="40935" custLinFactNeighborX="900" custLinFactNeighborY="-3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567D3-EAF0-4932-918A-40F5A6C44224}" type="pres">
      <dgm:prSet presAssocID="{38992014-2992-46A3-8E12-2CD06E655B36}" presName="invisiNode" presStyleLbl="node1" presStyleIdx="2" presStyleCnt="3"/>
      <dgm:spPr/>
    </dgm:pt>
    <dgm:pt modelId="{AE17BD33-A4C7-410D-9392-7181AA21149B}" type="pres">
      <dgm:prSet presAssocID="{38992014-2992-46A3-8E12-2CD06E655B36}" presName="imagNode" presStyleLbl="fgImgPlace1" presStyleIdx="2" presStyleCnt="3" custScaleX="96168" custScaleY="185446" custLinFactNeighborX="0" custLinFactNeighborY="1105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EDEF66D-8D45-4DF1-A660-37DBEF84BD24}" srcId="{B537A227-A178-4F54-95C4-736A176C2C1E}" destId="{05305A14-5762-4D64-9DC7-549CE2CFDB17}" srcOrd="1" destOrd="0" parTransId="{4A32929B-6029-46D2-BDE4-B04FFF80EAD9}" sibTransId="{FC07257C-2D2B-4DF7-932D-B757B5B16B1D}"/>
    <dgm:cxn modelId="{AF180518-8632-469F-B00A-8AC00006C57D}" type="presOf" srcId="{38992014-2992-46A3-8E12-2CD06E655B36}" destId="{5C4963BB-B5B6-4979-8615-8D664165326F}" srcOrd="0" destOrd="0" presId="urn:microsoft.com/office/officeart/2005/8/layout/pList2#1"/>
    <dgm:cxn modelId="{BD0EA6C1-5116-4864-B559-991266DE41E7}" srcId="{B537A227-A178-4F54-95C4-736A176C2C1E}" destId="{38992014-2992-46A3-8E12-2CD06E655B36}" srcOrd="2" destOrd="0" parTransId="{07DB3CF3-6C27-4A48-96B3-9D575BC1C4A0}" sibTransId="{ACA3B46F-34BD-415B-8F6E-7D01D1E50EAE}"/>
    <dgm:cxn modelId="{33D9FD6D-038F-4C25-8F37-0A4FFFD0249B}" type="presOf" srcId="{A74DE3A6-D5EB-481B-9864-5A4E6E2464D5}" destId="{43D9749D-77FD-4660-B281-2144FFCE05D5}" srcOrd="0" destOrd="0" presId="urn:microsoft.com/office/officeart/2005/8/layout/pList2#1"/>
    <dgm:cxn modelId="{D7552534-8F82-444F-A62B-7E7D822AB9FF}" srcId="{B537A227-A178-4F54-95C4-736A176C2C1E}" destId="{8449A71D-BBB6-4348-B457-685BE82322BA}" srcOrd="0" destOrd="0" parTransId="{5B9B2F3D-C46C-4722-A8FF-6B4E3D2D95BA}" sibTransId="{A74DE3A6-D5EB-481B-9864-5A4E6E2464D5}"/>
    <dgm:cxn modelId="{5691D8C1-E278-45AF-BCE7-02DEEE5D9CA4}" type="presOf" srcId="{FC07257C-2D2B-4DF7-932D-B757B5B16B1D}" destId="{8AE69341-24F7-459C-B9E7-D249B6D4AA02}" srcOrd="0" destOrd="0" presId="urn:microsoft.com/office/officeart/2005/8/layout/pList2#1"/>
    <dgm:cxn modelId="{E85F2B6D-C4BC-4797-9CE0-4C703DA49E8F}" type="presOf" srcId="{05305A14-5762-4D64-9DC7-549CE2CFDB17}" destId="{B0010633-FFCB-410F-A4E5-2590D1435A87}" srcOrd="0" destOrd="0" presId="urn:microsoft.com/office/officeart/2005/8/layout/pList2#1"/>
    <dgm:cxn modelId="{AE7741E7-B870-4DE5-A3E8-D63A80B1C630}" type="presOf" srcId="{B537A227-A178-4F54-95C4-736A176C2C1E}" destId="{B1208B61-8710-42CA-8656-0706595CED77}" srcOrd="0" destOrd="0" presId="urn:microsoft.com/office/officeart/2005/8/layout/pList2#1"/>
    <dgm:cxn modelId="{6C32DC7D-2FCC-4622-B60D-83285AEB79B6}" type="presOf" srcId="{8449A71D-BBB6-4348-B457-685BE82322BA}" destId="{B02599B7-BCE3-4F24-AC72-7A642BEE026D}" srcOrd="0" destOrd="0" presId="urn:microsoft.com/office/officeart/2005/8/layout/pList2#1"/>
    <dgm:cxn modelId="{D79C8CB9-E3D0-4DEC-A64A-44D9F160A376}" type="presParOf" srcId="{B1208B61-8710-42CA-8656-0706595CED77}" destId="{A68D7445-9628-4372-85A3-D1A0A79FB458}" srcOrd="0" destOrd="0" presId="urn:microsoft.com/office/officeart/2005/8/layout/pList2#1"/>
    <dgm:cxn modelId="{630E17DD-3581-45C7-BEE4-1FD84D0B6566}" type="presParOf" srcId="{B1208B61-8710-42CA-8656-0706595CED77}" destId="{1145C7A8-5290-46EA-B53A-BCF63D80196A}" srcOrd="1" destOrd="0" presId="urn:microsoft.com/office/officeart/2005/8/layout/pList2#1"/>
    <dgm:cxn modelId="{B36A6DC6-994F-48B3-B5B9-59F6AF03E03B}" type="presParOf" srcId="{1145C7A8-5290-46EA-B53A-BCF63D80196A}" destId="{C0531FF5-0019-4BA6-B4EF-ED92B6EBE6BF}" srcOrd="0" destOrd="0" presId="urn:microsoft.com/office/officeart/2005/8/layout/pList2#1"/>
    <dgm:cxn modelId="{445CC00B-0E4E-4319-8BD8-1AA8FA4FFD0A}" type="presParOf" srcId="{C0531FF5-0019-4BA6-B4EF-ED92B6EBE6BF}" destId="{B02599B7-BCE3-4F24-AC72-7A642BEE026D}" srcOrd="0" destOrd="0" presId="urn:microsoft.com/office/officeart/2005/8/layout/pList2#1"/>
    <dgm:cxn modelId="{32695652-8441-45FB-BE4C-CB83DA116EAB}" type="presParOf" srcId="{C0531FF5-0019-4BA6-B4EF-ED92B6EBE6BF}" destId="{63F13BB6-65F8-40CE-BC04-18AD7866FB0D}" srcOrd="1" destOrd="0" presId="urn:microsoft.com/office/officeart/2005/8/layout/pList2#1"/>
    <dgm:cxn modelId="{B81D67E0-482D-41EA-AE6D-887C18F94756}" type="presParOf" srcId="{C0531FF5-0019-4BA6-B4EF-ED92B6EBE6BF}" destId="{4880F530-FB8F-4963-A9EC-CC10A5B8C822}" srcOrd="2" destOrd="0" presId="urn:microsoft.com/office/officeart/2005/8/layout/pList2#1"/>
    <dgm:cxn modelId="{A3C041A6-B6D9-4786-AE92-23C43982856E}" type="presParOf" srcId="{1145C7A8-5290-46EA-B53A-BCF63D80196A}" destId="{43D9749D-77FD-4660-B281-2144FFCE05D5}" srcOrd="1" destOrd="0" presId="urn:microsoft.com/office/officeart/2005/8/layout/pList2#1"/>
    <dgm:cxn modelId="{04B3242B-8D64-47F1-83D7-28972AF9CD4D}" type="presParOf" srcId="{1145C7A8-5290-46EA-B53A-BCF63D80196A}" destId="{687C9F87-2869-41F4-93C2-F8924F4B5C12}" srcOrd="2" destOrd="0" presId="urn:microsoft.com/office/officeart/2005/8/layout/pList2#1"/>
    <dgm:cxn modelId="{081DA81F-B22C-413B-BB2A-6C4F3D31AA2D}" type="presParOf" srcId="{687C9F87-2869-41F4-93C2-F8924F4B5C12}" destId="{B0010633-FFCB-410F-A4E5-2590D1435A87}" srcOrd="0" destOrd="0" presId="urn:microsoft.com/office/officeart/2005/8/layout/pList2#1"/>
    <dgm:cxn modelId="{0FD85EF3-4CBA-4BE4-AF94-6AE37D12A34D}" type="presParOf" srcId="{687C9F87-2869-41F4-93C2-F8924F4B5C12}" destId="{2600973E-1E36-4223-9F7E-530436F8ADFC}" srcOrd="1" destOrd="0" presId="urn:microsoft.com/office/officeart/2005/8/layout/pList2#1"/>
    <dgm:cxn modelId="{A9BD547A-2811-4981-B964-4D95A6E1E5CF}" type="presParOf" srcId="{687C9F87-2869-41F4-93C2-F8924F4B5C12}" destId="{FC1A4B55-516D-4799-8866-1481F4310C06}" srcOrd="2" destOrd="0" presId="urn:microsoft.com/office/officeart/2005/8/layout/pList2#1"/>
    <dgm:cxn modelId="{336516E0-5C1D-4985-8AC6-A6F5B38E615C}" type="presParOf" srcId="{1145C7A8-5290-46EA-B53A-BCF63D80196A}" destId="{8AE69341-24F7-459C-B9E7-D249B6D4AA02}" srcOrd="3" destOrd="0" presId="urn:microsoft.com/office/officeart/2005/8/layout/pList2#1"/>
    <dgm:cxn modelId="{DB03D317-7727-4CC5-8AC7-6101E55F23F9}" type="presParOf" srcId="{1145C7A8-5290-46EA-B53A-BCF63D80196A}" destId="{A1EEF7CF-D953-48BA-8279-4E3B902F5BC4}" srcOrd="4" destOrd="0" presId="urn:microsoft.com/office/officeart/2005/8/layout/pList2#1"/>
    <dgm:cxn modelId="{79088539-9386-4B59-B5E8-959B27E71CF7}" type="presParOf" srcId="{A1EEF7CF-D953-48BA-8279-4E3B902F5BC4}" destId="{5C4963BB-B5B6-4979-8615-8D664165326F}" srcOrd="0" destOrd="0" presId="urn:microsoft.com/office/officeart/2005/8/layout/pList2#1"/>
    <dgm:cxn modelId="{59276DF3-5C72-4DB4-A4A8-382523EC543E}" type="presParOf" srcId="{A1EEF7CF-D953-48BA-8279-4E3B902F5BC4}" destId="{E5F567D3-EAF0-4932-918A-40F5A6C44224}" srcOrd="1" destOrd="0" presId="urn:microsoft.com/office/officeart/2005/8/layout/pList2#1"/>
    <dgm:cxn modelId="{FB0D2F0D-1A0C-4E7A-AFB2-9F435A2B87A5}" type="presParOf" srcId="{A1EEF7CF-D953-48BA-8279-4E3B902F5BC4}" destId="{AE17BD33-A4C7-410D-9392-7181AA21149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37A227-A178-4F54-95C4-736A176C2C1E}" type="doc">
      <dgm:prSet loTypeId="urn:microsoft.com/office/officeart/2005/8/layout/pList2#1" loCatId="list" qsTypeId="urn:microsoft.com/office/officeart/2005/8/quickstyle/simple1" qsCatId="simple" csTypeId="urn:microsoft.com/office/officeart/2005/8/colors/accent6_1" csCatId="accent6" phldr="1"/>
      <dgm:spPr/>
    </dgm:pt>
    <dgm:pt modelId="{8449A71D-BBB6-4348-B457-685BE82322BA}">
      <dgm:prSet phldrT="[Текст]"/>
      <dgm:spPr/>
      <dgm:t>
        <a:bodyPr/>
        <a:lstStyle/>
        <a:p>
          <a:r>
            <a:rPr lang="ru-RU" b="0" cap="none" spc="0" dirty="0" smtClean="0">
              <a:ln w="10541" cmpd="sng">
                <a:prstDash val="solid"/>
              </a:ln>
              <a:effectLst/>
            </a:rPr>
            <a:t>4 начальных </a:t>
          </a:r>
          <a:r>
            <a:rPr lang="ru-RU" b="0" cap="none" spc="0" dirty="0" err="1" smtClean="0">
              <a:ln w="10541" cmpd="sng">
                <a:prstDash val="solid"/>
              </a:ln>
              <a:effectLst/>
            </a:rPr>
            <a:t>ОО</a:t>
          </a:r>
          <a:endParaRPr lang="ru-RU" b="0" cap="none" spc="0" dirty="0">
            <a:ln w="10541" cmpd="sng">
              <a:prstDash val="solid"/>
            </a:ln>
            <a:effectLst/>
          </a:endParaRPr>
        </a:p>
      </dgm:t>
    </dgm:pt>
    <dgm:pt modelId="{5B9B2F3D-C46C-4722-A8FF-6B4E3D2D95BA}" type="parTrans" cxnId="{D7552534-8F82-444F-A62B-7E7D822AB9FF}">
      <dgm:prSet/>
      <dgm:spPr/>
      <dgm:t>
        <a:bodyPr/>
        <a:lstStyle/>
        <a:p>
          <a:endParaRPr lang="ru-RU"/>
        </a:p>
      </dgm:t>
    </dgm:pt>
    <dgm:pt modelId="{A74DE3A6-D5EB-481B-9864-5A4E6E2464D5}" type="sibTrans" cxnId="{D7552534-8F82-444F-A62B-7E7D822AB9FF}">
      <dgm:prSet/>
      <dgm:spPr/>
      <dgm:t>
        <a:bodyPr/>
        <a:lstStyle/>
        <a:p>
          <a:endParaRPr lang="ru-RU"/>
        </a:p>
      </dgm:t>
    </dgm:pt>
    <dgm:pt modelId="{05305A14-5762-4D64-9DC7-549CE2CFDB17}">
      <dgm:prSet phldrT="[Текст]"/>
      <dgm:spPr/>
      <dgm:t>
        <a:bodyPr/>
        <a:lstStyle/>
        <a:p>
          <a:r>
            <a:rPr lang="ru-RU" dirty="0" smtClean="0"/>
            <a:t>29 дошкольных </a:t>
          </a:r>
          <a:r>
            <a:rPr lang="ru-RU" dirty="0" err="1" smtClean="0"/>
            <a:t>ОО</a:t>
          </a:r>
          <a:endParaRPr lang="ru-RU" dirty="0" smtClean="0"/>
        </a:p>
      </dgm:t>
    </dgm:pt>
    <dgm:pt modelId="{4A32929B-6029-46D2-BDE4-B04FFF80EAD9}" type="parTrans" cxnId="{0EDEF66D-8D45-4DF1-A660-37DBEF84BD24}">
      <dgm:prSet/>
      <dgm:spPr/>
      <dgm:t>
        <a:bodyPr/>
        <a:lstStyle/>
        <a:p>
          <a:endParaRPr lang="ru-RU"/>
        </a:p>
      </dgm:t>
    </dgm:pt>
    <dgm:pt modelId="{FC07257C-2D2B-4DF7-932D-B757B5B16B1D}" type="sibTrans" cxnId="{0EDEF66D-8D45-4DF1-A660-37DBEF84BD24}">
      <dgm:prSet/>
      <dgm:spPr/>
      <dgm:t>
        <a:bodyPr/>
        <a:lstStyle/>
        <a:p>
          <a:endParaRPr lang="ru-RU"/>
        </a:p>
      </dgm:t>
    </dgm:pt>
    <dgm:pt modelId="{38992014-2992-46A3-8E12-2CD06E655B36}">
      <dgm:prSet phldrT="[Текст]"/>
      <dgm:spPr/>
      <dgm:t>
        <a:bodyPr/>
        <a:lstStyle/>
        <a:p>
          <a:r>
            <a:rPr lang="ru-RU" dirty="0" smtClean="0"/>
            <a:t>1 школа-интернат для детей с </a:t>
          </a:r>
          <a:r>
            <a:rPr lang="ru-RU" dirty="0" err="1" smtClean="0"/>
            <a:t>ОВЗ</a:t>
          </a:r>
          <a:endParaRPr lang="ru-RU" dirty="0"/>
        </a:p>
      </dgm:t>
    </dgm:pt>
    <dgm:pt modelId="{07DB3CF3-6C27-4A48-96B3-9D575BC1C4A0}" type="parTrans" cxnId="{BD0EA6C1-5116-4864-B559-991266DE41E7}">
      <dgm:prSet/>
      <dgm:spPr/>
      <dgm:t>
        <a:bodyPr/>
        <a:lstStyle/>
        <a:p>
          <a:endParaRPr lang="ru-RU"/>
        </a:p>
      </dgm:t>
    </dgm:pt>
    <dgm:pt modelId="{ACA3B46F-34BD-415B-8F6E-7D01D1E50EAE}" type="sibTrans" cxnId="{BD0EA6C1-5116-4864-B559-991266DE41E7}">
      <dgm:prSet/>
      <dgm:spPr/>
      <dgm:t>
        <a:bodyPr/>
        <a:lstStyle/>
        <a:p>
          <a:endParaRPr lang="ru-RU"/>
        </a:p>
      </dgm:t>
    </dgm:pt>
    <dgm:pt modelId="{B1208B61-8710-42CA-8656-0706595CED77}" type="pres">
      <dgm:prSet presAssocID="{B537A227-A178-4F54-95C4-736A176C2C1E}" presName="Name0" presStyleCnt="0">
        <dgm:presLayoutVars>
          <dgm:dir/>
          <dgm:resizeHandles val="exact"/>
        </dgm:presLayoutVars>
      </dgm:prSet>
      <dgm:spPr/>
    </dgm:pt>
    <dgm:pt modelId="{A68D7445-9628-4372-85A3-D1A0A79FB458}" type="pres">
      <dgm:prSet presAssocID="{B537A227-A178-4F54-95C4-736A176C2C1E}" presName="bkgdShp" presStyleLbl="alignAccFollowNode1" presStyleIdx="0" presStyleCnt="1" custLinFactNeighborY="-3695"/>
      <dgm:spPr/>
    </dgm:pt>
    <dgm:pt modelId="{1145C7A8-5290-46EA-B53A-BCF63D80196A}" type="pres">
      <dgm:prSet presAssocID="{B537A227-A178-4F54-95C4-736A176C2C1E}" presName="linComp" presStyleCnt="0"/>
      <dgm:spPr/>
    </dgm:pt>
    <dgm:pt modelId="{C0531FF5-0019-4BA6-B4EF-ED92B6EBE6BF}" type="pres">
      <dgm:prSet presAssocID="{8449A71D-BBB6-4348-B457-685BE82322BA}" presName="compNode" presStyleCnt="0"/>
      <dgm:spPr/>
    </dgm:pt>
    <dgm:pt modelId="{B02599B7-BCE3-4F24-AC72-7A642BEE026D}" type="pres">
      <dgm:prSet presAssocID="{8449A71D-BBB6-4348-B457-685BE82322BA}" presName="node" presStyleLbl="node1" presStyleIdx="0" presStyleCnt="3" custScaleY="38341" custLinFactNeighborX="674" custLinFactNeighborY="-8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13BB6-65F8-40CE-BC04-18AD7866FB0D}" type="pres">
      <dgm:prSet presAssocID="{8449A71D-BBB6-4348-B457-685BE82322BA}" presName="invisiNode" presStyleLbl="node1" presStyleIdx="0" presStyleCnt="3"/>
      <dgm:spPr/>
    </dgm:pt>
    <dgm:pt modelId="{4880F530-FB8F-4963-A9EC-CC10A5B8C822}" type="pres">
      <dgm:prSet presAssocID="{8449A71D-BBB6-4348-B457-685BE82322BA}" presName="imagNode" presStyleLbl="fgImgPlace1" presStyleIdx="0" presStyleCnt="3" custScaleX="96177" custScaleY="1965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3D9749D-77FD-4660-B281-2144FFCE05D5}" type="pres">
      <dgm:prSet presAssocID="{A74DE3A6-D5EB-481B-9864-5A4E6E2464D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7C9F87-2869-41F4-93C2-F8924F4B5C12}" type="pres">
      <dgm:prSet presAssocID="{05305A14-5762-4D64-9DC7-549CE2CFDB17}" presName="compNode" presStyleCnt="0"/>
      <dgm:spPr/>
    </dgm:pt>
    <dgm:pt modelId="{B0010633-FFCB-410F-A4E5-2590D1435A87}" type="pres">
      <dgm:prSet presAssocID="{05305A14-5762-4D64-9DC7-549CE2CFDB17}" presName="node" presStyleLbl="node1" presStyleIdx="1" presStyleCnt="3" custScaleY="39800" custLinFactNeighborX="218" custLinFactNeighborY="-4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0973E-1E36-4223-9F7E-530436F8ADFC}" type="pres">
      <dgm:prSet presAssocID="{05305A14-5762-4D64-9DC7-549CE2CFDB17}" presName="invisiNode" presStyleLbl="node1" presStyleIdx="1" presStyleCnt="3"/>
      <dgm:spPr/>
    </dgm:pt>
    <dgm:pt modelId="{FC1A4B55-516D-4799-8866-1481F4310C06}" type="pres">
      <dgm:prSet presAssocID="{05305A14-5762-4D64-9DC7-549CE2CFDB17}" presName="imagNode" presStyleLbl="fgImgPlace1" presStyleIdx="1" presStyleCnt="3" custScaleX="94804" custScaleY="190764" custLinFactNeighborX="319" custLinFactNeighborY="52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AE69341-24F7-459C-B9E7-D249B6D4AA02}" type="pres">
      <dgm:prSet presAssocID="{FC07257C-2D2B-4DF7-932D-B757B5B16B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EEF7CF-D953-48BA-8279-4E3B902F5BC4}" type="pres">
      <dgm:prSet presAssocID="{38992014-2992-46A3-8E12-2CD06E655B36}" presName="compNode" presStyleCnt="0"/>
      <dgm:spPr/>
    </dgm:pt>
    <dgm:pt modelId="{5C4963BB-B5B6-4979-8615-8D664165326F}" type="pres">
      <dgm:prSet presAssocID="{38992014-2992-46A3-8E12-2CD06E655B36}" presName="node" presStyleLbl="node1" presStyleIdx="2" presStyleCnt="3" custScaleY="40935" custLinFactNeighborX="900" custLinFactNeighborY="-3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567D3-EAF0-4932-918A-40F5A6C44224}" type="pres">
      <dgm:prSet presAssocID="{38992014-2992-46A3-8E12-2CD06E655B36}" presName="invisiNode" presStyleLbl="node1" presStyleIdx="2" presStyleCnt="3"/>
      <dgm:spPr/>
    </dgm:pt>
    <dgm:pt modelId="{AE17BD33-A4C7-410D-9392-7181AA21149B}" type="pres">
      <dgm:prSet presAssocID="{38992014-2992-46A3-8E12-2CD06E655B36}" presName="imagNode" presStyleLbl="fgImgPlace1" presStyleIdx="2" presStyleCnt="3" custScaleX="96168" custScaleY="185446" custLinFactNeighborX="0" custLinFactNeighborY="1105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44C11E3-8667-48C9-80BD-7B3DA81386C9}" type="presOf" srcId="{A74DE3A6-D5EB-481B-9864-5A4E6E2464D5}" destId="{43D9749D-77FD-4660-B281-2144FFCE05D5}" srcOrd="0" destOrd="0" presId="urn:microsoft.com/office/officeart/2005/8/layout/pList2#1"/>
    <dgm:cxn modelId="{0EDEF66D-8D45-4DF1-A660-37DBEF84BD24}" srcId="{B537A227-A178-4F54-95C4-736A176C2C1E}" destId="{05305A14-5762-4D64-9DC7-549CE2CFDB17}" srcOrd="1" destOrd="0" parTransId="{4A32929B-6029-46D2-BDE4-B04FFF80EAD9}" sibTransId="{FC07257C-2D2B-4DF7-932D-B757B5B16B1D}"/>
    <dgm:cxn modelId="{D7552534-8F82-444F-A62B-7E7D822AB9FF}" srcId="{B537A227-A178-4F54-95C4-736A176C2C1E}" destId="{8449A71D-BBB6-4348-B457-685BE82322BA}" srcOrd="0" destOrd="0" parTransId="{5B9B2F3D-C46C-4722-A8FF-6B4E3D2D95BA}" sibTransId="{A74DE3A6-D5EB-481B-9864-5A4E6E2464D5}"/>
    <dgm:cxn modelId="{B22A8C07-2E70-4BFF-BD3B-01D420C9170B}" type="presOf" srcId="{38992014-2992-46A3-8E12-2CD06E655B36}" destId="{5C4963BB-B5B6-4979-8615-8D664165326F}" srcOrd="0" destOrd="0" presId="urn:microsoft.com/office/officeart/2005/8/layout/pList2#1"/>
    <dgm:cxn modelId="{692C84B1-B01C-4EA2-AC23-69926E93F419}" type="presOf" srcId="{B537A227-A178-4F54-95C4-736A176C2C1E}" destId="{B1208B61-8710-42CA-8656-0706595CED77}" srcOrd="0" destOrd="0" presId="urn:microsoft.com/office/officeart/2005/8/layout/pList2#1"/>
    <dgm:cxn modelId="{8E4C0712-0FE1-42E5-BB05-EA5CB989B246}" type="presOf" srcId="{FC07257C-2D2B-4DF7-932D-B757B5B16B1D}" destId="{8AE69341-24F7-459C-B9E7-D249B6D4AA02}" srcOrd="0" destOrd="0" presId="urn:microsoft.com/office/officeart/2005/8/layout/pList2#1"/>
    <dgm:cxn modelId="{6DC13CA7-511A-4EFD-A961-F15CB35ABCED}" type="presOf" srcId="{05305A14-5762-4D64-9DC7-549CE2CFDB17}" destId="{B0010633-FFCB-410F-A4E5-2590D1435A87}" srcOrd="0" destOrd="0" presId="urn:microsoft.com/office/officeart/2005/8/layout/pList2#1"/>
    <dgm:cxn modelId="{BD0EA6C1-5116-4864-B559-991266DE41E7}" srcId="{B537A227-A178-4F54-95C4-736A176C2C1E}" destId="{38992014-2992-46A3-8E12-2CD06E655B36}" srcOrd="2" destOrd="0" parTransId="{07DB3CF3-6C27-4A48-96B3-9D575BC1C4A0}" sibTransId="{ACA3B46F-34BD-415B-8F6E-7D01D1E50EAE}"/>
    <dgm:cxn modelId="{42A49D61-B7D8-4E26-A98E-F489A1FF844F}" type="presOf" srcId="{8449A71D-BBB6-4348-B457-685BE82322BA}" destId="{B02599B7-BCE3-4F24-AC72-7A642BEE026D}" srcOrd="0" destOrd="0" presId="urn:microsoft.com/office/officeart/2005/8/layout/pList2#1"/>
    <dgm:cxn modelId="{6FBF4A74-01D3-46BD-BEF3-CA5356A36AC8}" type="presParOf" srcId="{B1208B61-8710-42CA-8656-0706595CED77}" destId="{A68D7445-9628-4372-85A3-D1A0A79FB458}" srcOrd="0" destOrd="0" presId="urn:microsoft.com/office/officeart/2005/8/layout/pList2#1"/>
    <dgm:cxn modelId="{E731EA14-F840-4DF5-9E8C-904D546DE809}" type="presParOf" srcId="{B1208B61-8710-42CA-8656-0706595CED77}" destId="{1145C7A8-5290-46EA-B53A-BCF63D80196A}" srcOrd="1" destOrd="0" presId="urn:microsoft.com/office/officeart/2005/8/layout/pList2#1"/>
    <dgm:cxn modelId="{073BCF83-3DEE-4422-8582-12FCE16D5C36}" type="presParOf" srcId="{1145C7A8-5290-46EA-B53A-BCF63D80196A}" destId="{C0531FF5-0019-4BA6-B4EF-ED92B6EBE6BF}" srcOrd="0" destOrd="0" presId="urn:microsoft.com/office/officeart/2005/8/layout/pList2#1"/>
    <dgm:cxn modelId="{B21AC6D7-2682-476E-8102-F36ABD669DB8}" type="presParOf" srcId="{C0531FF5-0019-4BA6-B4EF-ED92B6EBE6BF}" destId="{B02599B7-BCE3-4F24-AC72-7A642BEE026D}" srcOrd="0" destOrd="0" presId="urn:microsoft.com/office/officeart/2005/8/layout/pList2#1"/>
    <dgm:cxn modelId="{B107536D-E724-40A2-A7CF-31316EF62ED1}" type="presParOf" srcId="{C0531FF5-0019-4BA6-B4EF-ED92B6EBE6BF}" destId="{63F13BB6-65F8-40CE-BC04-18AD7866FB0D}" srcOrd="1" destOrd="0" presId="urn:microsoft.com/office/officeart/2005/8/layout/pList2#1"/>
    <dgm:cxn modelId="{55FF2497-657A-4B60-B653-3F149B414E3D}" type="presParOf" srcId="{C0531FF5-0019-4BA6-B4EF-ED92B6EBE6BF}" destId="{4880F530-FB8F-4963-A9EC-CC10A5B8C822}" srcOrd="2" destOrd="0" presId="urn:microsoft.com/office/officeart/2005/8/layout/pList2#1"/>
    <dgm:cxn modelId="{92E1CD11-F877-4763-A730-9C90BFA75056}" type="presParOf" srcId="{1145C7A8-5290-46EA-B53A-BCF63D80196A}" destId="{43D9749D-77FD-4660-B281-2144FFCE05D5}" srcOrd="1" destOrd="0" presId="urn:microsoft.com/office/officeart/2005/8/layout/pList2#1"/>
    <dgm:cxn modelId="{DBBFE8FB-FD83-47A7-BA18-B657E42F4637}" type="presParOf" srcId="{1145C7A8-5290-46EA-B53A-BCF63D80196A}" destId="{687C9F87-2869-41F4-93C2-F8924F4B5C12}" srcOrd="2" destOrd="0" presId="urn:microsoft.com/office/officeart/2005/8/layout/pList2#1"/>
    <dgm:cxn modelId="{6ABA1847-C989-4F0D-BB11-73017E1E5BE2}" type="presParOf" srcId="{687C9F87-2869-41F4-93C2-F8924F4B5C12}" destId="{B0010633-FFCB-410F-A4E5-2590D1435A87}" srcOrd="0" destOrd="0" presId="urn:microsoft.com/office/officeart/2005/8/layout/pList2#1"/>
    <dgm:cxn modelId="{2BFF6960-06C5-47E2-90EA-13CB7FC29CB7}" type="presParOf" srcId="{687C9F87-2869-41F4-93C2-F8924F4B5C12}" destId="{2600973E-1E36-4223-9F7E-530436F8ADFC}" srcOrd="1" destOrd="0" presId="urn:microsoft.com/office/officeart/2005/8/layout/pList2#1"/>
    <dgm:cxn modelId="{7D4FB6BF-858D-4184-88AB-29DCCE849D1D}" type="presParOf" srcId="{687C9F87-2869-41F4-93C2-F8924F4B5C12}" destId="{FC1A4B55-516D-4799-8866-1481F4310C06}" srcOrd="2" destOrd="0" presId="urn:microsoft.com/office/officeart/2005/8/layout/pList2#1"/>
    <dgm:cxn modelId="{BA2006B7-A9AD-47D4-9F70-418ADC80F1A4}" type="presParOf" srcId="{1145C7A8-5290-46EA-B53A-BCF63D80196A}" destId="{8AE69341-24F7-459C-B9E7-D249B6D4AA02}" srcOrd="3" destOrd="0" presId="urn:microsoft.com/office/officeart/2005/8/layout/pList2#1"/>
    <dgm:cxn modelId="{F51C5A9D-F079-4A49-8130-5E91FC821510}" type="presParOf" srcId="{1145C7A8-5290-46EA-B53A-BCF63D80196A}" destId="{A1EEF7CF-D953-48BA-8279-4E3B902F5BC4}" srcOrd="4" destOrd="0" presId="urn:microsoft.com/office/officeart/2005/8/layout/pList2#1"/>
    <dgm:cxn modelId="{5D8E3C31-33F4-487C-9D39-B9BE91EAB7D9}" type="presParOf" srcId="{A1EEF7CF-D953-48BA-8279-4E3B902F5BC4}" destId="{5C4963BB-B5B6-4979-8615-8D664165326F}" srcOrd="0" destOrd="0" presId="urn:microsoft.com/office/officeart/2005/8/layout/pList2#1"/>
    <dgm:cxn modelId="{731C5899-1791-462C-B66C-30B267DEE790}" type="presParOf" srcId="{A1EEF7CF-D953-48BA-8279-4E3B902F5BC4}" destId="{E5F567D3-EAF0-4932-918A-40F5A6C44224}" srcOrd="1" destOrd="0" presId="urn:microsoft.com/office/officeart/2005/8/layout/pList2#1"/>
    <dgm:cxn modelId="{F33DDFCE-6967-4E75-8EAA-8F158A13C444}" type="presParOf" srcId="{A1EEF7CF-D953-48BA-8279-4E3B902F5BC4}" destId="{AE17BD33-A4C7-410D-9392-7181AA21149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D7445-9628-4372-85A3-D1A0A79FB458}">
      <dsp:nvSpPr>
        <dsp:cNvPr id="0" name=""/>
        <dsp:cNvSpPr/>
      </dsp:nvSpPr>
      <dsp:spPr>
        <a:xfrm>
          <a:off x="0" y="52156"/>
          <a:ext cx="9080500" cy="1337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0F530-FB8F-4963-A9EC-CC10A5B8C822}">
      <dsp:nvSpPr>
        <dsp:cNvPr id="0" name=""/>
        <dsp:cNvSpPr/>
      </dsp:nvSpPr>
      <dsp:spPr>
        <a:xfrm>
          <a:off x="323402" y="156468"/>
          <a:ext cx="2565422" cy="19285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599B7-BCE3-4F24-AC72-7A642BEE026D}">
      <dsp:nvSpPr>
        <dsp:cNvPr id="0" name=""/>
        <dsp:cNvSpPr/>
      </dsp:nvSpPr>
      <dsp:spPr>
        <a:xfrm rot="10800000">
          <a:off x="290393" y="2157049"/>
          <a:ext cx="2667396" cy="626868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cap="none" spc="0" dirty="0" smtClean="0">
              <a:ln w="10541" cmpd="sng">
                <a:prstDash val="solid"/>
              </a:ln>
              <a:effectLst/>
            </a:rPr>
            <a:t>18 средних ОО</a:t>
          </a:r>
          <a:endParaRPr lang="ru-RU" sz="2100" b="0" kern="1200" cap="none" spc="0" dirty="0">
            <a:ln w="10541" cmpd="sng">
              <a:prstDash val="solid"/>
            </a:ln>
            <a:effectLst/>
          </a:endParaRPr>
        </a:p>
      </dsp:txBody>
      <dsp:txXfrm rot="10800000">
        <a:off x="309671" y="2157049"/>
        <a:ext cx="2628840" cy="607590"/>
      </dsp:txXfrm>
    </dsp:sp>
    <dsp:sp modelId="{FC1A4B55-516D-4799-8866-1481F4310C06}">
      <dsp:nvSpPr>
        <dsp:cNvPr id="0" name=""/>
        <dsp:cNvSpPr/>
      </dsp:nvSpPr>
      <dsp:spPr>
        <a:xfrm>
          <a:off x="3284359" y="216533"/>
          <a:ext cx="2528798" cy="187137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10633-FFCB-410F-A4E5-2590D1435A87}">
      <dsp:nvSpPr>
        <dsp:cNvPr id="0" name=""/>
        <dsp:cNvSpPr/>
      </dsp:nvSpPr>
      <dsp:spPr>
        <a:xfrm rot="10800000">
          <a:off x="3212366" y="2180611"/>
          <a:ext cx="2667396" cy="650722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 гимназия</a:t>
          </a:r>
          <a:endParaRPr lang="ru-RU" sz="2100" kern="1200" dirty="0"/>
        </a:p>
      </dsp:txBody>
      <dsp:txXfrm rot="10800000">
        <a:off x="3232378" y="2180611"/>
        <a:ext cx="2627372" cy="630710"/>
      </dsp:txXfrm>
    </dsp:sp>
    <dsp:sp modelId="{AE17BD33-A4C7-410D-9392-7181AA21149B}">
      <dsp:nvSpPr>
        <dsp:cNvPr id="0" name=""/>
        <dsp:cNvSpPr/>
      </dsp:nvSpPr>
      <dsp:spPr>
        <a:xfrm>
          <a:off x="6191795" y="281647"/>
          <a:ext cx="2565182" cy="18192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963BB-B5B6-4979-8615-8D664165326F}">
      <dsp:nvSpPr>
        <dsp:cNvPr id="0" name=""/>
        <dsp:cNvSpPr/>
      </dsp:nvSpPr>
      <dsp:spPr>
        <a:xfrm rot="10800000">
          <a:off x="6164694" y="2180612"/>
          <a:ext cx="2667396" cy="66927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9 основных ОО</a:t>
          </a:r>
          <a:endParaRPr lang="ru-RU" sz="2100" kern="1200" dirty="0"/>
        </a:p>
      </dsp:txBody>
      <dsp:txXfrm rot="10800000">
        <a:off x="6185277" y="2180612"/>
        <a:ext cx="2626230" cy="6486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D7445-9628-4372-85A3-D1A0A79FB458}">
      <dsp:nvSpPr>
        <dsp:cNvPr id="0" name=""/>
        <dsp:cNvSpPr/>
      </dsp:nvSpPr>
      <dsp:spPr>
        <a:xfrm>
          <a:off x="0" y="2727"/>
          <a:ext cx="9080500" cy="1337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0F530-FB8F-4963-A9EC-CC10A5B8C822}">
      <dsp:nvSpPr>
        <dsp:cNvPr id="0" name=""/>
        <dsp:cNvSpPr/>
      </dsp:nvSpPr>
      <dsp:spPr>
        <a:xfrm>
          <a:off x="323402" y="156468"/>
          <a:ext cx="2565422" cy="19285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599B7-BCE3-4F24-AC72-7A642BEE026D}">
      <dsp:nvSpPr>
        <dsp:cNvPr id="0" name=""/>
        <dsp:cNvSpPr/>
      </dsp:nvSpPr>
      <dsp:spPr>
        <a:xfrm rot="10800000">
          <a:off x="290393" y="2157049"/>
          <a:ext cx="2667396" cy="626868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kern="1200" cap="none" spc="0" dirty="0" smtClean="0">
              <a:ln w="10541" cmpd="sng">
                <a:prstDash val="solid"/>
              </a:ln>
              <a:effectLst/>
            </a:rPr>
            <a:t>4 начальных </a:t>
          </a:r>
          <a:r>
            <a:rPr lang="ru-RU" sz="1500" b="0" kern="1200" cap="none" spc="0" dirty="0" err="1" smtClean="0">
              <a:ln w="10541" cmpd="sng">
                <a:prstDash val="solid"/>
              </a:ln>
              <a:effectLst/>
            </a:rPr>
            <a:t>ОО</a:t>
          </a:r>
          <a:endParaRPr lang="ru-RU" sz="1500" b="0" kern="1200" cap="none" spc="0" dirty="0">
            <a:ln w="10541" cmpd="sng">
              <a:prstDash val="solid"/>
            </a:ln>
            <a:effectLst/>
          </a:endParaRPr>
        </a:p>
      </dsp:txBody>
      <dsp:txXfrm rot="10800000">
        <a:off x="309671" y="2157049"/>
        <a:ext cx="2628840" cy="607590"/>
      </dsp:txXfrm>
    </dsp:sp>
    <dsp:sp modelId="{FC1A4B55-516D-4799-8866-1481F4310C06}">
      <dsp:nvSpPr>
        <dsp:cNvPr id="0" name=""/>
        <dsp:cNvSpPr/>
      </dsp:nvSpPr>
      <dsp:spPr>
        <a:xfrm>
          <a:off x="3284359" y="216533"/>
          <a:ext cx="2528798" cy="187137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10633-FFCB-410F-A4E5-2590D1435A87}">
      <dsp:nvSpPr>
        <dsp:cNvPr id="0" name=""/>
        <dsp:cNvSpPr/>
      </dsp:nvSpPr>
      <dsp:spPr>
        <a:xfrm rot="10800000">
          <a:off x="3212366" y="2180611"/>
          <a:ext cx="2667396" cy="650722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29 дошкольных </a:t>
          </a:r>
          <a:r>
            <a:rPr lang="ru-RU" sz="1500" kern="1200" dirty="0" err="1" smtClean="0"/>
            <a:t>ОО</a:t>
          </a:r>
          <a:endParaRPr lang="ru-RU" sz="1500" kern="1200" dirty="0" smtClean="0"/>
        </a:p>
      </dsp:txBody>
      <dsp:txXfrm rot="10800000">
        <a:off x="3232378" y="2180611"/>
        <a:ext cx="2627372" cy="630710"/>
      </dsp:txXfrm>
    </dsp:sp>
    <dsp:sp modelId="{AE17BD33-A4C7-410D-9392-7181AA21149B}">
      <dsp:nvSpPr>
        <dsp:cNvPr id="0" name=""/>
        <dsp:cNvSpPr/>
      </dsp:nvSpPr>
      <dsp:spPr>
        <a:xfrm>
          <a:off x="6191795" y="281647"/>
          <a:ext cx="2565182" cy="18192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963BB-B5B6-4979-8615-8D664165326F}">
      <dsp:nvSpPr>
        <dsp:cNvPr id="0" name=""/>
        <dsp:cNvSpPr/>
      </dsp:nvSpPr>
      <dsp:spPr>
        <a:xfrm rot="10800000">
          <a:off x="6164694" y="2180612"/>
          <a:ext cx="2667396" cy="669279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 школа-интернат для детей с </a:t>
          </a:r>
          <a:r>
            <a:rPr lang="ru-RU" sz="1500" kern="1200" dirty="0" err="1" smtClean="0"/>
            <a:t>ОВЗ</a:t>
          </a:r>
          <a:endParaRPr lang="ru-RU" sz="1500" kern="1200" dirty="0"/>
        </a:p>
      </dsp:txBody>
      <dsp:txXfrm rot="10800000">
        <a:off x="6185277" y="2180612"/>
        <a:ext cx="2626230" cy="648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31827-C0EA-4364-8338-D4D9A5FEC893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DE6E8-65C3-4A12-B369-39CCD1BDB6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5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68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86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0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14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51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933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89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36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09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154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50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8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19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83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962732" y="2355850"/>
            <a:ext cx="10253485" cy="1384994"/>
          </a:xfrm>
          <a:prstGeom prst="rect">
            <a:avLst/>
          </a:prstGeo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411846611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29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5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6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982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846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48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8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CE7D-E00C-4B1C-9468-4ABBBE7ADB91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F09F7-B665-4BD3-80E3-96E5C7434A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2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49139-55EE-4735-93D0-B7926086B7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25.06.2020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2A4C2-63B1-46FC-8A70-B66732CE0F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edu.tatar.ru/community/index/16875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751" t="68772" r="26249" b="9754"/>
          <a:stretch/>
        </p:blipFill>
        <p:spPr>
          <a:xfrm>
            <a:off x="8697717" y="0"/>
            <a:ext cx="3494283" cy="2040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213811" cy="2228112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2993530"/>
            <a:ext cx="534500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71597" y="2993530"/>
            <a:ext cx="5345006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3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770" y="2139676"/>
            <a:ext cx="5345006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3462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71597" y="2124819"/>
            <a:ext cx="534500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2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3626" y="1663429"/>
            <a:ext cx="71303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 ДЕЯТЕЛЬНОСТИ </a:t>
            </a:r>
            <a:br>
              <a:rPr lang="ru-RU" sz="4000" b="1" dirty="0"/>
            </a:br>
            <a:r>
              <a:rPr lang="ru-RU" sz="4000" b="1" dirty="0"/>
              <a:t>МЕТОДИЧЕСКОЙ СЛУЖБЫ </a:t>
            </a:r>
            <a:br>
              <a:rPr lang="ru-RU" sz="4000" b="1" dirty="0"/>
            </a:br>
            <a:r>
              <a:rPr lang="ru-RU" sz="4000" b="1" dirty="0"/>
              <a:t>НУРЛАТСКОГО МУНИЦИПАЛЬНОГО РАЙОНА РЕСПУБЛИКИ ТАТАРСТАН</a:t>
            </a:r>
            <a:br>
              <a:rPr lang="ru-RU" sz="4000" b="1" dirty="0"/>
            </a:br>
            <a:r>
              <a:rPr lang="ru-RU" sz="4000" b="1" dirty="0"/>
              <a:t>в 2018/19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25874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75" y="-66610"/>
            <a:ext cx="10649439" cy="628345"/>
          </a:xfrm>
          <a:noFill/>
        </p:spPr>
        <p:txBody>
          <a:bodyPr vert="horz" wrap="square" lIns="88869" tIns="44434" rIns="88869" bIns="44434" rtlCol="0" anchor="ctr">
            <a:spAutoFit/>
          </a:bodyPr>
          <a:lstStyle/>
          <a:p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n-ea"/>
                <a:cs typeface="Arial" charset="0"/>
              </a:rPr>
              <a:t> 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ea typeface="+mn-ea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15390" y="26143"/>
            <a:ext cx="2704411" cy="3236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2298" y="187945"/>
            <a:ext cx="8861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АВТОРСКИЕ </a:t>
            </a:r>
            <a:r>
              <a:rPr lang="ru-RU" sz="3600" b="1" dirty="0" smtClean="0">
                <a:solidFill>
                  <a:srgbClr val="C00000"/>
                </a:solidFill>
              </a:rPr>
              <a:t>РАЗРАБОТКИ ПЕДАГОГОВ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512167"/>
              </p:ext>
            </p:extLst>
          </p:nvPr>
        </p:nvGraphicFramePr>
        <p:xfrm>
          <a:off x="330741" y="963040"/>
          <a:ext cx="11011710" cy="5556406"/>
        </p:xfrm>
        <a:graphic>
          <a:graphicData uri="http://schemas.openxmlformats.org/drawingml/2006/table">
            <a:tbl>
              <a:tblPr/>
              <a:tblGrid>
                <a:gridCol w="597829"/>
                <a:gridCol w="10413881"/>
              </a:tblGrid>
              <a:tr h="76848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1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Рабочая  программа кружка «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АБВГДейка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»,  март 2019 года. Рецензент Коновалов И.Е., доктор педагогических наук, доцент факультета «Спорт» Поволжской государственной  академии физической культуры, спорта и туризма;</a:t>
                      </a:r>
                    </a:p>
                    <a:p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52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Многофункциональное дидактическое пособие «Занимательный кубик», рецензент Валиева Р.З.,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к.п.н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., доцент ФГБОУ ВО «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НГПУ»,декабрь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2018;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7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 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Учебно-методическая разработка «Профилактика плоскостопия у детей дошкольного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возраста»,рецензент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- Валиева Р.З.,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к.п.н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., доцент ФГБОУ ВО «НГПУ»,февраль2019;</a:t>
                      </a:r>
                    </a:p>
                    <a:p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84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 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Дополнительная  образовательная программа кружка  по сопровождению талантливых  и одаренных  детей в ДОО (кружковая работа с детьми старшего дошкольного возраста возраста),2018-2019уч.г. рецензент-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Газизова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Ф.С., 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к.п.н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., доцент, заведующая кафедрой теории и методики  дошкольного  и начального образования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Елабужского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института К(П)ФУ;</a:t>
                      </a:r>
                    </a:p>
                    <a:p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25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 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Дополнительная  образовательная программа кружка  по сопровождению талантливых  и одаренных  детей в ДОО (кружковая работа с детьми старшего дошкольного возраста возраста),2018-2019уч.г. рецензент-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Газизова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Ф.С., 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к.п.н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., доцент, заведующая кафедрой теории и методики  дошкольного  и начального образования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Елабужского</a:t>
                      </a:r>
                      <a:r>
                        <a:rPr lang="ru-RU" sz="18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института К(П)ФУ;</a:t>
                      </a:r>
                    </a:p>
                    <a:p>
                      <a:endParaRPr lang="ru-RU" sz="1800" dirty="0"/>
                    </a:p>
                  </a:txBody>
                  <a:tcPr marL="33059" marR="330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18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4892" y="1210951"/>
            <a:ext cx="8578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prstClr val="black"/>
                </a:solidFill>
              </a:rPr>
              <a:t> 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3116" y="116633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sz="4400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 </a:t>
            </a:r>
            <a:endParaRPr lang="ru-RU" sz="4400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87247"/>
            <a:ext cx="3780692" cy="67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797668" y="509048"/>
            <a:ext cx="997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МАДОУ «Детский сад №5 «</a:t>
            </a:r>
            <a:r>
              <a:rPr lang="ru-RU" sz="4000" b="1" dirty="0" err="1">
                <a:solidFill>
                  <a:srgbClr val="C00000"/>
                </a:solidFill>
              </a:rPr>
              <a:t>Камыр</a:t>
            </a:r>
            <a:r>
              <a:rPr lang="ru-RU" sz="4000" b="1" dirty="0">
                <a:solidFill>
                  <a:srgbClr val="C00000"/>
                </a:solidFill>
              </a:rPr>
              <a:t>-Батыр» -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8290" y="1439694"/>
            <a:ext cx="81323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победитель Конкурсного отбора на предоставление из федерального бюджета грантов в форме субсидий в рамках реализации мероприятия «Субсидии на реализацию проектов, обеспечивающих создание инфраструктуры центров  помощи родителям с детьми дошкольного возраста , в том числе от 0 до 3-х лет</a:t>
            </a:r>
            <a:r>
              <a:rPr lang="ru-RU" sz="3200" b="1" dirty="0" smtClean="0"/>
              <a:t>»</a:t>
            </a:r>
          </a:p>
          <a:p>
            <a:r>
              <a:rPr lang="ru-RU" sz="3200" b="1" dirty="0" smtClean="0"/>
              <a:t>Заведующий- </a:t>
            </a:r>
            <a:r>
              <a:rPr lang="ru-RU" sz="3200" b="1" dirty="0" err="1" smtClean="0"/>
              <a:t>Марданшина</a:t>
            </a:r>
            <a:r>
              <a:rPr lang="ru-RU" sz="3200" b="1" dirty="0" smtClean="0"/>
              <a:t> В.Ш. </a:t>
            </a:r>
            <a:endParaRPr lang="ru-RU" sz="3200" b="1" dirty="0"/>
          </a:p>
        </p:txBody>
      </p:sp>
      <p:pic>
        <p:nvPicPr>
          <p:cNvPr id="7" name="Рисунок 6" descr="C:\Users\imc\Desktop\РАЗНОЕ\Марданшина В.Ш.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618" y="1439694"/>
            <a:ext cx="3171216" cy="4524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049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341" y="-44460"/>
            <a:ext cx="9533683" cy="766832"/>
          </a:xfrm>
          <a:prstGeom prst="rect">
            <a:avLst/>
          </a:prstGeom>
          <a:noFill/>
        </p:spPr>
        <p:txBody>
          <a:bodyPr wrap="square" lIns="88857" tIns="44428" rIns="88857" bIns="44428">
            <a:spAutoFit/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endParaRPr lang="ru-RU" sz="4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15390" y="15352"/>
            <a:ext cx="2704411" cy="3236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341" y="338957"/>
            <a:ext cx="99122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Обеспечение </a:t>
            </a:r>
            <a:r>
              <a:rPr lang="ru-RU" sz="2800" b="1" dirty="0">
                <a:solidFill>
                  <a:srgbClr val="C00000"/>
                </a:solidFill>
              </a:rPr>
              <a:t>профессионального роста педагогов</a:t>
            </a:r>
            <a:r>
              <a:rPr lang="ru-RU" sz="3200" b="1" dirty="0">
                <a:solidFill>
                  <a:srgbClr val="C00000"/>
                </a:solidFill>
              </a:rPr>
              <a:t/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Методическое </a:t>
            </a:r>
            <a:r>
              <a:rPr lang="ru-RU" sz="3200" b="1" dirty="0">
                <a:solidFill>
                  <a:srgbClr val="C00000"/>
                </a:solidFill>
              </a:rPr>
              <a:t>сопровождение </a:t>
            </a:r>
            <a:r>
              <a:rPr lang="ru-RU" sz="3200" b="1" dirty="0" smtClean="0">
                <a:solidFill>
                  <a:srgbClr val="C00000"/>
                </a:solidFill>
              </a:rPr>
              <a:t>ФГОС 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464" y="1354620"/>
            <a:ext cx="1146891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0" algn="ctr">
              <a:buNone/>
            </a:pPr>
            <a:r>
              <a:rPr lang="ru-RU" sz="2800" b="1" dirty="0">
                <a:latin typeface="Roboto Condensed"/>
              </a:rPr>
              <a:t>Общее образование : деятельность осуществлялась через взаимодействие пилотных школ, ММП, реализацию муниципальных и школьных </a:t>
            </a:r>
            <a:r>
              <a:rPr lang="ru-RU" sz="2800" b="1" dirty="0" smtClean="0">
                <a:latin typeface="Roboto Condensed"/>
              </a:rPr>
              <a:t>проектов</a:t>
            </a:r>
          </a:p>
          <a:p>
            <a:pPr marL="76200" indent="0" algn="ctr">
              <a:buNone/>
            </a:pPr>
            <a:endParaRPr lang="ru-RU" dirty="0">
              <a:latin typeface="Roboto Condensed"/>
            </a:endParaRPr>
          </a:p>
          <a:p>
            <a:pPr marL="76200" algn="ctr"/>
            <a:r>
              <a:rPr lang="ru-RU" sz="2400" b="1" kern="0" dirty="0"/>
              <a:t>Пилотные школы по внедрению ФГОС ООО в 9 классе: МАОУ «СОШ №2», МАОУ «СОШ №3»</a:t>
            </a:r>
          </a:p>
          <a:p>
            <a:pPr marL="76200" indent="0" algn="ctr">
              <a:buNone/>
            </a:pPr>
            <a:endParaRPr lang="ru-RU" sz="2400" b="1" dirty="0" smtClean="0">
              <a:latin typeface="Roboto Condensed"/>
            </a:endParaRPr>
          </a:p>
          <a:p>
            <a:pPr marL="76200" algn="ctr"/>
            <a:r>
              <a:rPr lang="ru-RU" sz="2400" b="1" kern="0" dirty="0"/>
              <a:t>МАОУ «СОШ №2» - ШП в направлении «Кооперативное обучение»: Финалист  республиканского конкурса грантов для команд «Создание и поддержка региональных инновационных площадок» (РИП).  </a:t>
            </a:r>
            <a:r>
              <a:rPr lang="ru-RU" sz="2400" b="1" kern="0" dirty="0" smtClean="0"/>
              <a:t> </a:t>
            </a:r>
            <a:r>
              <a:rPr lang="ru-RU" sz="2400" b="1" kern="0" dirty="0"/>
              <a:t>Проект  «Формирование </a:t>
            </a:r>
            <a:r>
              <a:rPr lang="ru-RU" sz="2400" b="1" kern="0" dirty="0" err="1"/>
              <a:t>метапредметных</a:t>
            </a:r>
            <a:r>
              <a:rPr lang="ru-RU" sz="2400" b="1" kern="0" dirty="0"/>
              <a:t> УУД</a:t>
            </a:r>
            <a:r>
              <a:rPr lang="ru-RU" sz="2400" b="1" kern="0" dirty="0" smtClean="0"/>
              <a:t>»</a:t>
            </a:r>
          </a:p>
          <a:p>
            <a:pPr marL="76200" algn="ctr"/>
            <a:endParaRPr lang="ru-RU" sz="2400" b="1" kern="0" dirty="0"/>
          </a:p>
          <a:p>
            <a:pPr marL="76200" algn="ctr"/>
            <a:r>
              <a:rPr lang="ru-RU" sz="2400" b="1" kern="0" dirty="0"/>
              <a:t>ГБОУ «</a:t>
            </a:r>
            <a:r>
              <a:rPr lang="ru-RU" sz="2400" b="1" kern="0" dirty="0" err="1"/>
              <a:t>Нурлатская</a:t>
            </a:r>
            <a:r>
              <a:rPr lang="ru-RU" sz="2400" b="1" kern="0" dirty="0"/>
              <a:t> школа-интернат для детей с ОВЗ» </a:t>
            </a:r>
            <a:r>
              <a:rPr lang="ru-RU" sz="2400" b="1" kern="0" dirty="0" smtClean="0"/>
              <a:t>  </a:t>
            </a:r>
            <a:r>
              <a:rPr lang="ru-RU" sz="2400" b="1" kern="0" dirty="0"/>
              <a:t>- республиканская базовая </a:t>
            </a:r>
            <a:r>
              <a:rPr lang="ru-RU" sz="2400" b="1" kern="0" dirty="0" smtClean="0"/>
              <a:t>площадка по </a:t>
            </a:r>
            <a:r>
              <a:rPr lang="ru-RU" sz="2400" b="1" kern="0" dirty="0"/>
              <a:t>инклюзивному образованию</a:t>
            </a:r>
          </a:p>
          <a:p>
            <a:pPr marL="76200" algn="ctr"/>
            <a:endParaRPr lang="ru-RU" kern="0" dirty="0"/>
          </a:p>
          <a:p>
            <a:pPr marL="76200" indent="0" algn="ctr">
              <a:buNone/>
            </a:pPr>
            <a:endParaRPr lang="ru-RU" dirty="0"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570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66378" y="1310222"/>
            <a:ext cx="7358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prstClr val="black"/>
                </a:solidFill>
              </a:rPr>
              <a:t> 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116632"/>
            <a:ext cx="9144000" cy="75713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4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 </a:t>
            </a:r>
            <a:endParaRPr lang="ru-RU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3430" y="495197"/>
            <a:ext cx="90856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  Количество </a:t>
            </a:r>
            <a:r>
              <a:rPr lang="ru-RU" sz="3200" b="1" dirty="0">
                <a:solidFill>
                  <a:srgbClr val="C00000"/>
                </a:solidFill>
              </a:rPr>
              <a:t>учителей- </a:t>
            </a:r>
            <a:r>
              <a:rPr lang="ru-RU" sz="3200" b="1" dirty="0" err="1">
                <a:solidFill>
                  <a:srgbClr val="C00000"/>
                </a:solidFill>
              </a:rPr>
              <a:t>грантистов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959388"/>
              </p:ext>
            </p:extLst>
          </p:nvPr>
        </p:nvGraphicFramePr>
        <p:xfrm>
          <a:off x="1322962" y="1566152"/>
          <a:ext cx="6847478" cy="3117844"/>
        </p:xfrm>
        <a:graphic>
          <a:graphicData uri="http://schemas.openxmlformats.org/drawingml/2006/table">
            <a:tbl>
              <a:tblPr firstRow="1" firstCol="1" bandRow="1"/>
              <a:tblGrid>
                <a:gridCol w="643919"/>
                <a:gridCol w="3920748"/>
                <a:gridCol w="2282811"/>
              </a:tblGrid>
              <a:tr h="85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Номинация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учителей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Старший учитель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Учитель- мастер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 – наставник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0043" y="2905011"/>
            <a:ext cx="8073957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Дорожная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карта по работе с учителями –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грантистами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утверждена  приказом отдела образования №880 от 25.09.2018г.</a:t>
            </a:r>
            <a:endParaRPr lang="ru-RU" sz="1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194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66378" y="1310222"/>
            <a:ext cx="7358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prstClr val="black"/>
                </a:solidFill>
              </a:rPr>
              <a:t> 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116632"/>
            <a:ext cx="9144000" cy="75713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4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 </a:t>
            </a:r>
            <a:endParaRPr lang="ru-RU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3430" y="495197"/>
            <a:ext cx="90856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  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0043" y="2905011"/>
            <a:ext cx="8073957" cy="2644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8485" y="602918"/>
            <a:ext cx="8719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   Проекты </a:t>
            </a:r>
            <a:r>
              <a:rPr lang="ru-RU" sz="4000" b="1" dirty="0">
                <a:solidFill>
                  <a:srgbClr val="C00000"/>
                </a:solidFill>
              </a:rPr>
              <a:t>учителей – </a:t>
            </a:r>
            <a:r>
              <a:rPr lang="ru-RU" sz="4000" b="1" dirty="0" err="1">
                <a:solidFill>
                  <a:srgbClr val="C00000"/>
                </a:solidFill>
              </a:rPr>
              <a:t>грантистов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8485" y="1310804"/>
            <a:ext cx="10408596" cy="499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</a:pPr>
            <a:r>
              <a:rPr lang="ru-RU" b="1" dirty="0"/>
              <a:t>«Развитие профессиональной компетенции  молодого учителя»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«Повышение уровня владения демонстрационным экспериментом учителей физики молодых специалистов </a:t>
            </a:r>
            <a:r>
              <a:rPr lang="ru-RU" b="1" dirty="0" err="1"/>
              <a:t>Нурлатского</a:t>
            </a:r>
            <a:r>
              <a:rPr lang="ru-RU" b="1" dirty="0"/>
              <a:t> муниципального района РТ»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 smtClean="0"/>
              <a:t>«Создание </a:t>
            </a:r>
            <a:r>
              <a:rPr lang="ru-RU" b="1" dirty="0"/>
              <a:t>педагогических условий в работе молодых педагогов с физически одаренными детьми»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«Практическая методология преподавания английского языка переквалифицированным учителям </a:t>
            </a:r>
            <a:r>
              <a:rPr lang="ru-RU" b="1" dirty="0" err="1"/>
              <a:t>Нурлатского</a:t>
            </a:r>
            <a:r>
              <a:rPr lang="ru-RU" b="1" dirty="0"/>
              <a:t> муниципального района РТ»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 «Организация  деятельности педагогов по созданию образовательной среды для  высокомотивированных обучающихся начальной школы»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«Повышение предметной компетенции молодых учителей физики при решении сложных задач»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«Работа с молодыми специалистами на селе»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«Совершенствование методики обучения разговорной речи у молодых учителей родного (татарского) языка </a:t>
            </a:r>
            <a:r>
              <a:rPr lang="ru-RU" b="1" dirty="0" err="1"/>
              <a:t>Нурлатского</a:t>
            </a:r>
            <a:r>
              <a:rPr lang="ru-RU" b="1" dirty="0"/>
              <a:t> муниципального района РТ»</a:t>
            </a:r>
          </a:p>
          <a:p>
            <a:pPr marL="285750" indent="-285750">
              <a:spcAft>
                <a:spcPts val="1000"/>
              </a:spcAft>
            </a:pPr>
            <a:r>
              <a:rPr lang="ru-RU" b="1" dirty="0"/>
              <a:t>«Совершенствование методов работы учителя со </a:t>
            </a:r>
            <a:r>
              <a:rPr lang="ru-RU" b="1" dirty="0" err="1"/>
              <a:t>слабомотивированными</a:t>
            </a:r>
            <a:r>
              <a:rPr lang="ru-RU" b="1" dirty="0"/>
              <a:t> обучающимися по русскому языку»</a:t>
            </a:r>
          </a:p>
        </p:txBody>
      </p:sp>
    </p:spTree>
    <p:extLst>
      <p:ext uri="{BB962C8B-B14F-4D97-AF65-F5344CB8AC3E}">
        <p14:creationId xmlns:p14="http://schemas.microsoft.com/office/powerpoint/2010/main" val="325581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914400" y="457201"/>
            <a:ext cx="11176000" cy="12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9875" algn="ctr" eaLnBrk="1" hangingPunct="1">
              <a:lnSpc>
                <a:spcPct val="107000"/>
              </a:lnSpc>
            </a:pP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Сетевое сообщество учителей начальных классов создано в сентябре 2018 года на сайте «Электронное образование в Республике Татарстан» </a:t>
            </a:r>
            <a:r>
              <a:rPr lang="en-US" alt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https://edu.tatar.ru/community/index/16875</a:t>
            </a:r>
            <a:endParaRPr lang="ru-RU" altLang="ru-RU" sz="16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43" name="Рисунок 4" descr="Вырезка экрана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5521" y="2500307"/>
            <a:ext cx="10018516" cy="3779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304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330740" y="285728"/>
            <a:ext cx="11575551" cy="10001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3200" b="1" dirty="0">
                <a:solidFill>
                  <a:srgbClr val="C00000"/>
                </a:solidFill>
              </a:rPr>
              <a:t>ПРОФЕССИОНАЛЬНОГО РОСТА ПЕДАГОГОВ</a:t>
            </a:r>
            <a:r>
              <a:rPr lang="ru-RU" sz="2800" dirty="0">
                <a:solidFill>
                  <a:srgbClr val="FF9800"/>
                </a:solidFill>
              </a:rPr>
              <a:t/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335360" y="1875094"/>
            <a:ext cx="11713301" cy="41461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400" dirty="0" smtClean="0"/>
              <a:t> </a:t>
            </a:r>
            <a:r>
              <a:rPr lang="ru-RU" sz="2400" b="1" dirty="0"/>
              <a:t>«</a:t>
            </a:r>
            <a:r>
              <a:rPr lang="ru-RU" sz="2400" dirty="0"/>
              <a:t>Реализация ВСОКО – как инструмент обеспечения требований ФГОС к качеству образования» </a:t>
            </a:r>
            <a:r>
              <a:rPr lang="ru-RU" sz="2400" dirty="0" smtClean="0"/>
              <a:t> </a:t>
            </a:r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400" dirty="0" smtClean="0"/>
              <a:t>«</a:t>
            </a:r>
            <a:r>
              <a:rPr lang="ru-RU" sz="2400" dirty="0"/>
              <a:t>С</a:t>
            </a:r>
            <a:r>
              <a:rPr lang="ru-RU" sz="2400" dirty="0" smtClean="0"/>
              <a:t>оздание развивающей предметно-пространственной среды в     ДОУ в условиях реализации ДО»; </a:t>
            </a:r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400" dirty="0"/>
              <a:t> </a:t>
            </a:r>
            <a:r>
              <a:rPr lang="ru-RU" sz="2400" dirty="0" smtClean="0"/>
              <a:t> «</a:t>
            </a:r>
            <a:r>
              <a:rPr lang="ru-RU" sz="2400" dirty="0"/>
              <a:t>Малая академия» ;</a:t>
            </a:r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400" dirty="0" smtClean="0"/>
              <a:t>  «Основная школа- площадка равных возможностей»;</a:t>
            </a:r>
            <a:endParaRPr lang="ru-RU" sz="2400" dirty="0"/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ru-RU" sz="2400" dirty="0" smtClean="0"/>
              <a:t> «Повышение уровня профессионализма учителей английского  языка»;  </a:t>
            </a:r>
            <a:endParaRPr lang="ru-RU" sz="2400" dirty="0"/>
          </a:p>
          <a:p>
            <a:pPr marL="0" indent="0">
              <a:lnSpc>
                <a:spcPts val="2000"/>
              </a:lnSpc>
              <a:spcAft>
                <a:spcPts val="1000"/>
              </a:spcAft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«</a:t>
            </a:r>
            <a:r>
              <a:rPr lang="ru-RU" sz="2400" dirty="0"/>
              <a:t>Повышение компетентности учителей физики в области современных образовательных технологий</a:t>
            </a:r>
            <a:r>
              <a:rPr lang="ru-RU" sz="2400" dirty="0" smtClean="0"/>
              <a:t>»</a:t>
            </a:r>
          </a:p>
          <a:p>
            <a:pPr marL="285750" indent="-285750">
              <a:lnSpc>
                <a:spcPts val="2000"/>
              </a:lnSpc>
              <a:spcAft>
                <a:spcPts val="1000"/>
              </a:spcAft>
            </a:pPr>
            <a:r>
              <a:rPr lang="tt-RU" sz="2400" dirty="0" smtClean="0"/>
              <a:t>“Сыйфатлы </a:t>
            </a:r>
            <a:r>
              <a:rPr lang="tt-RU" sz="2400" dirty="0"/>
              <a:t>белем бирү -  мәктәп уңышы  алшарты</a:t>
            </a:r>
            <a:r>
              <a:rPr lang="ru-RU" sz="2400" dirty="0"/>
              <a:t>»</a:t>
            </a:r>
            <a:r>
              <a:rPr lang="ru-RU" sz="2400" dirty="0" smtClean="0"/>
              <a:t> 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103445" y="1413430"/>
            <a:ext cx="107531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ru-RU" sz="28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Проекты методистов </a:t>
            </a:r>
            <a:endParaRPr lang="ru-RU" sz="28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704315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143339" y="188640"/>
            <a:ext cx="11422848" cy="13563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</a:rPr>
              <a:t>Муниципальный проект  </a:t>
            </a:r>
            <a:r>
              <a:rPr lang="ru-RU" sz="3600" b="1" dirty="0">
                <a:solidFill>
                  <a:srgbClr val="C00000"/>
                </a:solidFill>
              </a:rPr>
              <a:t>«Реализация  </a:t>
            </a:r>
            <a:r>
              <a:rPr lang="ru-RU" sz="3600" b="1" dirty="0" smtClean="0">
                <a:solidFill>
                  <a:srgbClr val="C00000"/>
                </a:solidFill>
              </a:rPr>
              <a:t>ВСОКО   - как как </a:t>
            </a:r>
            <a:r>
              <a:rPr lang="ru-RU" sz="3600" b="1" dirty="0">
                <a:solidFill>
                  <a:srgbClr val="C00000"/>
                </a:solidFill>
              </a:rPr>
              <a:t>инструмент обеспечения требований </a:t>
            </a:r>
            <a:r>
              <a:rPr lang="ru-RU" sz="3600" b="1" dirty="0" smtClean="0">
                <a:solidFill>
                  <a:srgbClr val="C00000"/>
                </a:solidFill>
              </a:rPr>
              <a:t>ФГОС  </a:t>
            </a:r>
            <a:r>
              <a:rPr lang="ru-RU" sz="3600" b="1" dirty="0">
                <a:solidFill>
                  <a:srgbClr val="C00000"/>
                </a:solidFill>
              </a:rPr>
              <a:t>к качеству образования» </a:t>
            </a:r>
            <a:r>
              <a:rPr lang="ru-RU" sz="3600" b="1" dirty="0" smtClean="0">
                <a:solidFill>
                  <a:srgbClr val="C00000"/>
                </a:solidFill>
              </a:rPr>
              <a:t>2017/2019 г.г.</a:t>
            </a:r>
            <a:endParaRPr sz="3600" b="1" dirty="0">
              <a:solidFill>
                <a:srgbClr val="C00000"/>
              </a:solidFill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323" name="Shape 323"/>
          <p:cNvSpPr/>
          <p:nvPr/>
        </p:nvSpPr>
        <p:spPr>
          <a:xfrm>
            <a:off x="143339" y="2517933"/>
            <a:ext cx="4598197" cy="3182400"/>
          </a:xfrm>
          <a:prstGeom prst="diamond">
            <a:avLst/>
          </a:prstGeom>
          <a:noFill/>
          <a:ln w="76200" cap="flat" cmpd="sng">
            <a:solidFill>
              <a:srgbClr val="FF98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управленческой</a:t>
            </a:r>
          </a:p>
          <a:p>
            <a:pPr lvl="0" algn="ctr"/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компетентности   руководителей</a:t>
            </a:r>
            <a:endParaRPr sz="1600" dirty="0"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9" name="Shape 323"/>
          <p:cNvSpPr/>
          <p:nvPr/>
        </p:nvSpPr>
        <p:spPr>
          <a:xfrm>
            <a:off x="7344139" y="2531816"/>
            <a:ext cx="4598197" cy="3182400"/>
          </a:xfrm>
          <a:prstGeom prst="diamond">
            <a:avLst/>
          </a:prstGeom>
          <a:noFill/>
          <a:ln w="76200" cap="flat" cmpd="sng">
            <a:solidFill>
              <a:srgbClr val="FF98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объективности   оценки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образовательных </a:t>
            </a:r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достижений </a:t>
            </a:r>
            <a:r>
              <a:rPr lang="ru-RU" sz="1600" dirty="0" smtClean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обучающихся</a:t>
            </a:r>
            <a: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ru-RU" sz="1600" dirty="0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</a:br>
            <a:endParaRPr lang="ru-RU" sz="1600" dirty="0"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3887755" y="2531817"/>
            <a:ext cx="4790219" cy="3345455"/>
          </a:xfrm>
          <a:prstGeom prst="diamond">
            <a:avLst/>
          </a:prstGeom>
          <a:solidFill>
            <a:srgbClr val="C7D3E6"/>
          </a:solidFill>
          <a:ln w="38100" cap="flat" cmpd="sng">
            <a:solidFill>
              <a:srgbClr val="92A8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Повышение компетентности педагогов в  использовании диагностических методик и технологий</a:t>
            </a:r>
            <a:endParaRPr dirty="0">
              <a:solidFill>
                <a:srgbClr val="26324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079063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350196" y="0"/>
            <a:ext cx="11602455" cy="10001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>
                <a:solidFill>
                  <a:srgbClr val="FF9800"/>
                </a:solidFill>
              </a:rPr>
              <a:t>        </a:t>
            </a:r>
            <a:r>
              <a:rPr lang="ru-RU" sz="2800" b="1" dirty="0" smtClean="0">
                <a:solidFill>
                  <a:srgbClr val="C00000"/>
                </a:solidFill>
              </a:rPr>
              <a:t>ОБЕСПЕЧЕНИЕ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ПРОФЕССИОНАЛЬНОГО </a:t>
            </a:r>
            <a:r>
              <a:rPr lang="ru-RU" sz="2800" b="1" dirty="0">
                <a:solidFill>
                  <a:srgbClr val="C00000"/>
                </a:solidFill>
              </a:rPr>
              <a:t>РОСТА ПЕДАГОГОВ</a:t>
            </a:r>
            <a:endParaRPr sz="2800" b="1" dirty="0">
              <a:solidFill>
                <a:srgbClr val="C000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476211" y="3717032"/>
            <a:ext cx="11188079" cy="5692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spcAft>
                <a:spcPts val="1000"/>
              </a:spcAft>
            </a:pPr>
            <a:r>
              <a:rPr lang="ru-RU" sz="2000" b="1" dirty="0" smtClean="0"/>
              <a:t>«Подготовка к ГИА по математике»:  Практикумы для учителей на муниципальном уровне на базе ресурсного    центра;</a:t>
            </a:r>
          </a:p>
          <a:p>
            <a:pPr marL="285750" indent="-190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b="1" dirty="0" smtClean="0"/>
              <a:t> Математический </a:t>
            </a:r>
            <a:r>
              <a:rPr lang="ru-RU" sz="2000" b="1" dirty="0" err="1"/>
              <a:t>коучинг</a:t>
            </a:r>
            <a:r>
              <a:rPr lang="ru-RU" sz="2000" b="1" dirty="0"/>
              <a:t> «Способы решения задач повышенной сложности», «Особенности подготовки к ЕГЭ по математике» (преподаватели КФУ и МБОУ «Лицей-интернат № 79»г. Набережные Челны) для учителей и учащихся;</a:t>
            </a:r>
          </a:p>
          <a:p>
            <a:pPr marL="285750" indent="-285750">
              <a:spcAft>
                <a:spcPts val="1000"/>
              </a:spcAft>
            </a:pPr>
            <a:r>
              <a:rPr lang="ru-RU" sz="2000" b="1" dirty="0"/>
              <a:t>«Повышение компетентности учителей физики в области современных образовательных технологий»;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2000" b="1" dirty="0"/>
              <a:t>«Повышения уровня профессионализма учителей иностранного языка»;</a:t>
            </a:r>
          </a:p>
          <a:p>
            <a:pPr marL="285750" indent="-285750">
              <a:spcAft>
                <a:spcPts val="1000"/>
              </a:spcAft>
            </a:pPr>
            <a:r>
              <a:rPr lang="ru-RU" sz="2000" b="1" dirty="0"/>
              <a:t>«Формирование ИКТ-компетентности педагогов</a:t>
            </a:r>
            <a:r>
              <a:rPr lang="ru-RU" sz="2000" b="1" dirty="0" smtClean="0"/>
              <a:t>».</a:t>
            </a:r>
          </a:p>
          <a:p>
            <a:pPr lvl="0"/>
            <a:r>
              <a:rPr lang="ru-RU" sz="2000" b="1" dirty="0" smtClean="0"/>
              <a:t>Цель:  </a:t>
            </a:r>
            <a:r>
              <a:rPr lang="ru-RU" sz="2000" b="1" kern="1200" dirty="0" smtClean="0">
                <a:solidFill>
                  <a:schemeClr val="tx1"/>
                </a:solidFill>
              </a:rPr>
              <a:t>обновление содержания и форм информационно-методического  сопровождения  предметных областей;</a:t>
            </a:r>
          </a:p>
          <a:p>
            <a:pPr lvl="0"/>
            <a:r>
              <a:rPr lang="ru-RU" sz="2000" b="1" kern="1200" dirty="0" smtClean="0">
                <a:solidFill>
                  <a:schemeClr val="tx1"/>
                </a:solidFill>
              </a:rPr>
              <a:t>оказание адресной методической помощи, поддержки педагогов и выпускников.</a:t>
            </a:r>
            <a:endParaRPr lang="ru-RU" sz="2000" b="1" dirty="0"/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90459" y="1071547"/>
            <a:ext cx="1143008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Реализация муниципальных проектов по 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методической</a:t>
            </a:r>
            <a:endParaRPr lang="ru-RU" sz="20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None/>
            </a:pP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    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поддержке </a:t>
            </a:r>
            <a:r>
              <a:rPr lang="ru-RU" sz="20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педагогов к  подготовке к ГИА</a:t>
            </a:r>
            <a:r>
              <a:rPr lang="ru-RU" sz="20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:</a:t>
            </a:r>
            <a:endParaRPr lang="ru-RU" sz="2200" b="1" dirty="0" smtClean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None/>
            </a:pPr>
            <a:endParaRPr lang="ru-RU" sz="22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1268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1085699" y="523433"/>
            <a:ext cx="8466685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</a:rPr>
              <a:t>Результаты ЕГЭ</a:t>
            </a:r>
            <a:endParaRPr sz="4000" b="1" dirty="0">
              <a:solidFill>
                <a:srgbClr val="C00000"/>
              </a:solidFill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431371" y="836712"/>
            <a:ext cx="429275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856570"/>
              </p:ext>
            </p:extLst>
          </p:nvPr>
        </p:nvGraphicFramePr>
        <p:xfrm>
          <a:off x="1199456" y="1628799"/>
          <a:ext cx="9409045" cy="4192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2088"/>
                <a:gridCol w="3062088"/>
                <a:gridCol w="3284869"/>
              </a:tblGrid>
              <a:tr h="4056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T="0" marB="0"/>
                </a:tc>
              </a:tr>
              <a:tr h="631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Ср.балл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по русскому языку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72,0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72,4 (+0,5)</a:t>
                      </a:r>
                    </a:p>
                  </a:txBody>
                  <a:tcPr marT="0" marB="0"/>
                </a:tc>
              </a:tr>
              <a:tr h="631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 балл по математике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55,2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62,3 (+7,1)</a:t>
                      </a:r>
                    </a:p>
                  </a:txBody>
                  <a:tcPr marT="0" marB="0"/>
                </a:tc>
              </a:tr>
              <a:tr h="946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Ср. балл по выборным предметам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57,2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61,1 (+3,9)</a:t>
                      </a:r>
                    </a:p>
                  </a:txBody>
                  <a:tcPr marT="0" marB="0"/>
                </a:tc>
              </a:tr>
              <a:tr h="946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Доля высокобалльных результатов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13,3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20,0 (+6,7)</a:t>
                      </a:r>
                    </a:p>
                  </a:txBody>
                  <a:tcPr marT="0" marB="0"/>
                </a:tc>
              </a:tr>
              <a:tr h="631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стобалльников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54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татарские костюмы дети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58731991"/>
              </p:ext>
            </p:extLst>
          </p:nvPr>
        </p:nvGraphicFramePr>
        <p:xfrm>
          <a:off x="214878" y="697354"/>
          <a:ext cx="9080500" cy="2972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68275"/>
            <a:ext cx="12192000" cy="42487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defRPr>
            </a:lvl1pPr>
          </a:lstStyle>
          <a:p>
            <a:r>
              <a:rPr lang="ru-RU" dirty="0"/>
              <a:t>СТРУКТУРА СЕТИ ОБРАЗОВАТЕЛЬНЫХ УЧРЕЖДЕНИЙ 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4322995"/>
              </p:ext>
            </p:extLst>
          </p:nvPr>
        </p:nvGraphicFramePr>
        <p:xfrm>
          <a:off x="214878" y="3769859"/>
          <a:ext cx="9080500" cy="2972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968154" y="1966678"/>
            <a:ext cx="344556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b="1" dirty="0" smtClean="0">
                <a:solidFill>
                  <a:srgbClr val="C00000"/>
                </a:solidFill>
              </a:rPr>
              <a:t>      1892 работника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  из них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  1035 педагогов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  Более 8000 детей</a:t>
            </a:r>
            <a:endParaRPr lang="ru-RU" sz="29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9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1887167" y="-92341"/>
            <a:ext cx="9358122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400" b="1" dirty="0">
                <a:solidFill>
                  <a:srgbClr val="C00000"/>
                </a:solidFill>
              </a:rPr>
              <a:t>ПРОФЕССИОНАЛЬНОГО РОСТА ПЕДАГОГОВ</a:t>
            </a:r>
            <a:r>
              <a:rPr lang="ru-RU" sz="2800" dirty="0">
                <a:solidFill>
                  <a:srgbClr val="FF9800"/>
                </a:solidFill>
              </a:rPr>
              <a:t/>
            </a:r>
            <a:br>
              <a:rPr lang="ru-RU" sz="2800" dirty="0">
                <a:solidFill>
                  <a:srgbClr val="FF9800"/>
                </a:solidFill>
              </a:rPr>
            </a:br>
            <a:endParaRPr sz="2800" dirty="0">
              <a:solidFill>
                <a:srgbClr val="FF9800"/>
              </a:solidFill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subTitle" idx="4294967295"/>
          </p:nvPr>
        </p:nvSpPr>
        <p:spPr>
          <a:xfrm>
            <a:off x="476211" y="2120630"/>
            <a:ext cx="11115296" cy="11306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indent="-285750">
              <a:lnSpc>
                <a:spcPts val="3000"/>
              </a:lnSpc>
              <a:spcAft>
                <a:spcPts val="1000"/>
              </a:spcAft>
            </a:pPr>
            <a:r>
              <a:rPr lang="ru-RU" sz="2400" dirty="0"/>
              <a:t>Реализация муниципального проекта «Малая академия». </a:t>
            </a:r>
            <a:r>
              <a:rPr lang="ru-RU" sz="2400" dirty="0" smtClean="0"/>
              <a:t>                                   </a:t>
            </a:r>
          </a:p>
          <a:p>
            <a:pPr marL="285750" indent="-285750">
              <a:lnSpc>
                <a:spcPts val="3000"/>
              </a:lnSpc>
              <a:spcAft>
                <a:spcPts val="1000"/>
              </a:spcAft>
            </a:pPr>
            <a:r>
              <a:rPr lang="ru-RU" sz="2400" dirty="0" smtClean="0"/>
              <a:t> Цель</a:t>
            </a:r>
            <a:r>
              <a:rPr lang="ru-RU" sz="2400" dirty="0"/>
              <a:t>: </a:t>
            </a:r>
            <a:r>
              <a:rPr lang="ru-RU" sz="2400" dirty="0" smtClean="0"/>
              <a:t>повышение компетентности педагогов в подготовке к олимпиадам;  увеличение </a:t>
            </a:r>
            <a:r>
              <a:rPr lang="ru-RU" sz="2400" dirty="0"/>
              <a:t>количества призеров республиканского </a:t>
            </a:r>
            <a:r>
              <a:rPr lang="ru-RU" sz="2400" dirty="0" smtClean="0"/>
              <a:t>  этапа </a:t>
            </a:r>
            <a:r>
              <a:rPr lang="ru-RU" sz="2400" dirty="0"/>
              <a:t>олимпиад </a:t>
            </a:r>
            <a:r>
              <a:rPr lang="ru-RU" sz="2400" dirty="0" smtClean="0"/>
              <a:t>.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476211" y="1428737"/>
            <a:ext cx="107690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Подготовка к олимпиадам: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093" y="3500428"/>
            <a:ext cx="107531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Мероприятия:</a:t>
            </a:r>
            <a:endParaRPr lang="ru-RU" sz="2200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7" name="Shape 249"/>
          <p:cNvSpPr txBox="1">
            <a:spLocks/>
          </p:cNvSpPr>
          <p:nvPr/>
        </p:nvSpPr>
        <p:spPr>
          <a:xfrm>
            <a:off x="476211" y="4000504"/>
            <a:ext cx="11308315" cy="207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Разработка  авторских программ учителями - предметниками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Трансляция опыта через муниципальные практикумы для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 smtClean="0"/>
              <a:t> учителей и учащихся </a:t>
            </a:r>
            <a:endParaRPr lang="ru-RU" sz="2000" kern="0" dirty="0"/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Профильные смены и УТС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Зимняя смена в г. Альметьевске</a:t>
            </a:r>
          </a:p>
          <a:p>
            <a:pPr marL="285750" indent="-285750">
              <a:lnSpc>
                <a:spcPts val="1500"/>
              </a:lnSpc>
              <a:spcAft>
                <a:spcPts val="1000"/>
              </a:spcAft>
            </a:pPr>
            <a:r>
              <a:rPr lang="ru-RU" sz="2000" kern="0" dirty="0"/>
              <a:t>Практикумы с преподавателями филиала КФУ в </a:t>
            </a:r>
            <a:r>
              <a:rPr lang="ru-RU" sz="2000" kern="0" dirty="0" smtClean="0"/>
              <a:t>г</a:t>
            </a:r>
            <a:r>
              <a:rPr lang="ru-RU" sz="2000" kern="0" dirty="0"/>
              <a:t>. Елабуга</a:t>
            </a:r>
          </a:p>
        </p:txBody>
      </p:sp>
    </p:spTree>
    <p:extLst>
      <p:ext uri="{BB962C8B-B14F-4D97-AF65-F5344CB8AC3E}">
        <p14:creationId xmlns:p14="http://schemas.microsoft.com/office/powerpoint/2010/main" val="374014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1085699" y="523433"/>
            <a:ext cx="8466685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</a:rPr>
              <a:t>Результаты олимпиад</a:t>
            </a:r>
            <a:endParaRPr b="1" dirty="0">
              <a:solidFill>
                <a:srgbClr val="C00000"/>
              </a:solidFill>
            </a:endParaRPr>
          </a:p>
        </p:txBody>
      </p:sp>
      <p:graphicFrame>
        <p:nvGraphicFramePr>
          <p:cNvPr id="342" name="Shape 342"/>
          <p:cNvGraphicFramePr/>
          <p:nvPr>
            <p:extLst>
              <p:ext uri="{D42A27DB-BD31-4B8C-83A1-F6EECF244321}">
                <p14:modId xmlns:p14="http://schemas.microsoft.com/office/powerpoint/2010/main" val="3323773576"/>
              </p:ext>
            </p:extLst>
          </p:nvPr>
        </p:nvGraphicFramePr>
        <p:xfrm>
          <a:off x="645994" y="1546698"/>
          <a:ext cx="10705829" cy="497864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473524"/>
                <a:gridCol w="1628507"/>
                <a:gridCol w="1603798"/>
              </a:tblGrid>
              <a:tr h="4547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Олимпиады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2018год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2019 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6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Республиканский этап Всероссийских и заключительный этап Республиканских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 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30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32 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</a:tr>
              <a:tr h="454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Республиканская 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олимпиада «Путь к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Олимпу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»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9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13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</a:tr>
              <a:tr h="454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ИТОГО</a:t>
                      </a: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39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45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0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Международная олимпиада по русскому языку для учащихся </a:t>
                      </a:r>
                      <a:r>
                        <a:rPr lang="ru-RU" sz="19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нац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</a:t>
                      </a:r>
                      <a:r>
                        <a:rPr lang="ru-RU" sz="19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школ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/>
                </a:tc>
              </a:tr>
              <a:tr h="1340508">
                <a:tc gridSpan="3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Заключительный этап ВОШ –</a:t>
                      </a: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2 призовых места (русский </a:t>
                      </a:r>
                      <a:r>
                        <a:rPr lang="ru-RU" sz="1900" b="0" i="0" u="none" strike="noStrike" cap="none" baseline="0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язык,экология</a:t>
                      </a: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)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baseline="0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Призовое место в </a:t>
                      </a:r>
                      <a:r>
                        <a:rPr lang="en-US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XV </a:t>
                      </a: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Всероссийской олимпиаде по финансовой грамотности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431371" y="836712"/>
            <a:ext cx="429275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05942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538987" y="523433"/>
            <a:ext cx="9013398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Методическое сопровождение к конкурсам </a:t>
            </a:r>
            <a:r>
              <a:rPr lang="ru-RU" sz="2800" b="1" dirty="0" err="1" smtClean="0">
                <a:solidFill>
                  <a:srgbClr val="C00000"/>
                </a:solidFill>
              </a:rPr>
              <a:t>профмастерства</a:t>
            </a:r>
            <a:endParaRPr sz="2800" b="1" dirty="0">
              <a:solidFill>
                <a:srgbClr val="C00000"/>
              </a:solidFill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grpSp>
        <p:nvGrpSpPr>
          <p:cNvPr id="10" name="Shape 628"/>
          <p:cNvGrpSpPr/>
          <p:nvPr/>
        </p:nvGrpSpPr>
        <p:grpSpPr>
          <a:xfrm>
            <a:off x="431371" y="836712"/>
            <a:ext cx="429275" cy="325630"/>
            <a:chOff x="5290150" y="1636700"/>
            <a:chExt cx="425025" cy="429875"/>
          </a:xfrm>
        </p:grpSpPr>
        <p:sp>
          <p:nvSpPr>
            <p:cNvPr id="11" name="Shape 629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0" t="0" r="0" b="0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630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0" t="0" r="0" b="0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38986" y="1556426"/>
            <a:ext cx="3955193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000" b="1" dirty="0" smtClean="0"/>
              <a:t>   Семинары </a:t>
            </a:r>
            <a:r>
              <a:rPr lang="ru-RU" sz="2000" b="1" dirty="0"/>
              <a:t>для участников                </a:t>
            </a:r>
            <a:r>
              <a:rPr lang="ru-RU" sz="2000" b="1" dirty="0" smtClean="0"/>
              <a:t>муниципального </a:t>
            </a:r>
            <a:r>
              <a:rPr lang="ru-RU" sz="2000" b="1" dirty="0"/>
              <a:t>конкурса;</a:t>
            </a:r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000" b="1" dirty="0"/>
              <a:t>Мастер-классы - 6;</a:t>
            </a:r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000" b="1" dirty="0"/>
              <a:t>Тренинг - 2;</a:t>
            </a:r>
          </a:p>
          <a:p>
            <a:pPr marL="285750" lvl="0" indent="-285750">
              <a:lnSpc>
                <a:spcPts val="2000"/>
              </a:lnSpc>
              <a:spcAft>
                <a:spcPts val="1000"/>
              </a:spcAft>
              <a:buSzPts val="2400"/>
            </a:pPr>
            <a:r>
              <a:rPr lang="ru-RU" sz="2000" b="1" dirty="0"/>
              <a:t>Разработка рекомендаций.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646516"/>
              </p:ext>
            </p:extLst>
          </p:nvPr>
        </p:nvGraphicFramePr>
        <p:xfrm>
          <a:off x="5321030" y="1643975"/>
          <a:ext cx="4679005" cy="45096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679005"/>
              </a:tblGrid>
              <a:tr h="297321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2019 год</a:t>
                      </a: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44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Победители, призеры, лауреаты  муниципального этапа -  28    </a:t>
                      </a:r>
                    </a:p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644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  Финалисты (участники республиканского этапа) – 2 </a:t>
                      </a:r>
                    </a:p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429449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Финалист «Учитель года-2019» – 1 ( не участвовала из-за болезни)</a:t>
                      </a: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552122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Финалист «Воспитатель  года-2019» </a:t>
                      </a: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/>
                </a:tc>
              </a:tr>
              <a:tr h="1022254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«Учитель здоровья» - лауреат </a:t>
                      </a:r>
                      <a:endParaRPr lang="ru-RU" sz="20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41115" marR="4111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856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492094" y="116632"/>
            <a:ext cx="11460558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400" b="1" dirty="0">
                <a:solidFill>
                  <a:srgbClr val="C00000"/>
                </a:solidFill>
              </a:rPr>
              <a:t>ПРОФЕССИОНАЛЬНОГО РОСТА ПЕДАГОГОВ</a:t>
            </a:r>
            <a:br>
              <a:rPr lang="ru-RU" sz="2400" b="1" dirty="0">
                <a:solidFill>
                  <a:srgbClr val="C00000"/>
                </a:solidFill>
              </a:rPr>
            </a:br>
            <a:endParaRPr sz="2400" b="1" dirty="0">
              <a:solidFill>
                <a:srgbClr val="C000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492093" y="1578833"/>
            <a:ext cx="107531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Аттестация </a:t>
            </a:r>
            <a:r>
              <a:rPr lang="ru-RU" sz="3200" b="1" dirty="0" err="1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педработников</a:t>
            </a:r>
            <a:r>
              <a:rPr lang="ru-RU" sz="3200" b="1" dirty="0" smtClean="0">
                <a:solidFill>
                  <a:srgbClr val="263248"/>
                </a:solidFill>
                <a:highlight>
                  <a:srgbClr val="C7D3E6"/>
                </a:highlight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:</a:t>
            </a:r>
            <a:endParaRPr lang="ru-RU" sz="3200" b="1" dirty="0">
              <a:solidFill>
                <a:srgbClr val="263248"/>
              </a:solidFill>
              <a:highlight>
                <a:srgbClr val="C7D3E6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aphicFrame>
        <p:nvGraphicFramePr>
          <p:cNvPr id="8" name="Shape 342"/>
          <p:cNvGraphicFramePr/>
          <p:nvPr>
            <p:extLst>
              <p:ext uri="{D42A27DB-BD31-4B8C-83A1-F6EECF244321}">
                <p14:modId xmlns:p14="http://schemas.microsoft.com/office/powerpoint/2010/main" val="807395231"/>
              </p:ext>
            </p:extLst>
          </p:nvPr>
        </p:nvGraphicFramePr>
        <p:xfrm>
          <a:off x="535669" y="2348880"/>
          <a:ext cx="11032939" cy="251901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867187"/>
                <a:gridCol w="2566759"/>
                <a:gridCol w="3455252"/>
                <a:gridCol w="3143741"/>
              </a:tblGrid>
              <a:tr h="165801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Учебный </a:t>
                      </a:r>
                    </a:p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год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Всего имеют категории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Высшая квалификационная категория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Первая квалификационная категория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45876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2017-2018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72,7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10,4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900" b="0" i="0" u="none" strike="noStrike" cap="none" baseline="0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</a:t>
                      </a:r>
                      <a:r>
                        <a:rPr lang="ru-RU" sz="19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61,6</a:t>
                      </a:r>
                      <a:endParaRPr lang="ru-RU" sz="19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121921" marR="121921" marT="45707" marB="45707" anchor="ctr"/>
                </a:tc>
              </a:tr>
              <a:tr h="267983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2018-2019</a:t>
                      </a:r>
                      <a:endParaRPr lang="ru-RU" sz="2000" dirty="0"/>
                    </a:p>
                  </a:txBody>
                  <a:tcPr marL="121921" marR="121921" marT="45707" marB="4570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74,2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11,7 </a:t>
                      </a:r>
                      <a:endParaRPr lang="ru-RU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62,5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897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1062755"/>
            <a:ext cx="4848621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374" y="429141"/>
            <a:ext cx="11151029" cy="46797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</a:br>
            <a:r>
              <a:rPr lang="ru-RU" sz="36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униципальный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проект «Школа успешного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    родителя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/>
              </a:rPr>
              <a:t>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361" y="1378913"/>
            <a:ext cx="2199403" cy="239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Неля\Downloads\Screenshot_2019-01-15-10-50-49-158_com.instagram.androi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2" y="4219270"/>
            <a:ext cx="3684767" cy="238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Неля\Downloads\Screenshot_2019-01-15-10-50-58-225_com.instagram.androi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458" y="4138198"/>
            <a:ext cx="3442863" cy="254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Неля\Downloads\Screenshot_2019-01-15-10-51-09-329_com.instagram.androi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314" y="4138198"/>
            <a:ext cx="3406564" cy="254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Неля\Downloads\Screenshot_2019-01-15-10-51-22-417_com.instagram.androi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763" y="1378912"/>
            <a:ext cx="3356819" cy="251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2" y="1225685"/>
            <a:ext cx="4484441" cy="279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C:\Users\Неля\Downloads\Screenshot_2019-01-15-10-51-22-417_com.instagram.androi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763" y="1877438"/>
            <a:ext cx="3356819" cy="20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367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856034" y="-99392"/>
            <a:ext cx="11096617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</a:rPr>
              <a:t>В рамках проекта «Школа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успешного родителя»  </a:t>
            </a:r>
            <a:endParaRPr sz="3600" b="1" dirty="0">
              <a:solidFill>
                <a:srgbClr val="C000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103445" y="1628801"/>
            <a:ext cx="101771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 </a:t>
            </a:r>
            <a:r>
              <a:rPr lang="ru-RU" sz="2800" dirty="0" smtClean="0"/>
              <a:t>В </a:t>
            </a:r>
            <a:r>
              <a:rPr lang="ru-RU" sz="2800" dirty="0"/>
              <a:t>активной форме прошли 3 родительских собрания на базе школ №</a:t>
            </a:r>
            <a:r>
              <a:rPr lang="ru-RU" sz="2800" dirty="0" smtClean="0"/>
              <a:t>1,2,3</a:t>
            </a:r>
            <a:r>
              <a:rPr lang="ru-RU" sz="2800" dirty="0"/>
              <a:t> </a:t>
            </a:r>
            <a:r>
              <a:rPr lang="ru-RU" sz="2800" dirty="0" err="1" smtClean="0"/>
              <a:t>г.Нурлат</a:t>
            </a:r>
            <a:r>
              <a:rPr lang="ru-RU" sz="2800" dirty="0"/>
              <a:t>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7435" y="2996954"/>
            <a:ext cx="10273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Состоялся </a:t>
            </a:r>
            <a:r>
              <a:rPr lang="ru-RU" sz="2800" dirty="0"/>
              <a:t>«круглый» стол  с родителями учащихся </a:t>
            </a:r>
            <a:r>
              <a:rPr lang="ru-RU" sz="2800" dirty="0" smtClean="0"/>
              <a:t>11 классов и родителей;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03445" y="4536995"/>
            <a:ext cx="10369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</a:t>
            </a:r>
            <a:r>
              <a:rPr lang="ru-RU" sz="2800" dirty="0" smtClean="0"/>
              <a:t>С </a:t>
            </a:r>
            <a:r>
              <a:rPr lang="ru-RU" sz="2800" dirty="0"/>
              <a:t>родителями 9-классников состоялась встреча </a:t>
            </a:r>
            <a:r>
              <a:rPr lang="ru-RU" sz="2800" dirty="0" smtClean="0"/>
              <a:t> на </a:t>
            </a:r>
            <a:r>
              <a:rPr lang="ru-RU" sz="2800" dirty="0"/>
              <a:t>базе </a:t>
            </a:r>
            <a:r>
              <a:rPr lang="ru-RU" sz="2800" dirty="0" err="1"/>
              <a:t>Нурлатского</a:t>
            </a:r>
            <a:r>
              <a:rPr lang="ru-RU" sz="2800" dirty="0"/>
              <a:t> аграрного техникума.</a:t>
            </a:r>
          </a:p>
        </p:txBody>
      </p:sp>
    </p:spTree>
    <p:extLst>
      <p:ext uri="{BB962C8B-B14F-4D97-AF65-F5344CB8AC3E}">
        <p14:creationId xmlns:p14="http://schemas.microsoft.com/office/powerpoint/2010/main" val="3821538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1103445" y="-216125"/>
            <a:ext cx="10936755" cy="16169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</a:rPr>
              <a:t>Итоги работы за 2018/19 учебный год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103445" y="1628801"/>
            <a:ext cx="10177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 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3445" y="2564905"/>
            <a:ext cx="10177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</a:t>
            </a:r>
            <a:r>
              <a:rPr lang="ru-RU" sz="2800" dirty="0" smtClean="0"/>
              <a:t>Повышение </a:t>
            </a:r>
            <a:r>
              <a:rPr lang="ru-RU" sz="2800" dirty="0" err="1" smtClean="0"/>
              <a:t>категорийности</a:t>
            </a:r>
            <a:r>
              <a:rPr lang="ru-RU" sz="2800" dirty="0" smtClean="0"/>
              <a:t>;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5413" y="3645025"/>
            <a:ext cx="10657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800" dirty="0" smtClean="0"/>
              <a:t>Наблюдается </a:t>
            </a:r>
            <a:r>
              <a:rPr lang="ru-RU" sz="2800" dirty="0"/>
              <a:t>положительная динамика ГИА, </a:t>
            </a:r>
            <a:r>
              <a:rPr lang="ru-RU" sz="2800" dirty="0" smtClean="0"/>
              <a:t>       предметных </a:t>
            </a:r>
            <a:r>
              <a:rPr lang="ru-RU" sz="2800" dirty="0"/>
              <a:t>олимпиад. 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9349" y="1628800"/>
            <a:ext cx="1161729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 </a:t>
            </a:r>
            <a:r>
              <a:rPr lang="ru-RU" sz="2800" b="1" dirty="0" smtClean="0"/>
              <a:t>        Повышение профессионального уровня педагогов;</a:t>
            </a:r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 </a:t>
            </a:r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/>
              <a:t> </a:t>
            </a:r>
          </a:p>
          <a:p>
            <a:endParaRPr 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5506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9816" y="2428868"/>
            <a:ext cx="4429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1158" y="1"/>
            <a:ext cx="8501122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ДОШКОЛЬНОЕ ОБРАЗОВАНИЕ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15367" r="9517"/>
          <a:stretch/>
        </p:blipFill>
        <p:spPr bwMode="auto">
          <a:xfrm>
            <a:off x="2154355" y="4365104"/>
            <a:ext cx="2082098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9" y="417036"/>
            <a:ext cx="3758665" cy="2505778"/>
          </a:xfrm>
          <a:prstGeom prst="rect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t="1919" b="1863"/>
          <a:stretch/>
        </p:blipFill>
        <p:spPr>
          <a:xfrm>
            <a:off x="8509342" y="393961"/>
            <a:ext cx="3745875" cy="2361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1419" t="7212" r="4833" b="14779"/>
          <a:stretch/>
        </p:blipFill>
        <p:spPr bwMode="auto">
          <a:xfrm>
            <a:off x="-61298" y="3640015"/>
            <a:ext cx="4997601" cy="3217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7" descr="C:\Users\1\Desktop\Наташе\Дети-лег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0"/>
          <a:stretch/>
        </p:blipFill>
        <p:spPr bwMode="auto">
          <a:xfrm>
            <a:off x="7716360" y="3516923"/>
            <a:ext cx="4538858" cy="3340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23821" y="874161"/>
            <a:ext cx="50157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29 дошкольных образовательных организаций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10 общеобразовательных школ, где имеются группы дошкольного возраста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Охват  дошкольным </a:t>
            </a:r>
            <a:r>
              <a:rPr lang="ru-RU" sz="2800" b="1" dirty="0" smtClean="0">
                <a:solidFill>
                  <a:srgbClr val="C00000"/>
                </a:solidFill>
              </a:rPr>
              <a:t>воспитанием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2141 человек 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85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46957" y="1"/>
            <a:ext cx="12338957" cy="58433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ПОЛИЛИНГВАЛЬНОЕ</a:t>
            </a:r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ОБРАЗОВАНИЕ  ДОШКОЛЬНИКОВ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589" y="718063"/>
            <a:ext cx="3869770" cy="2579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8" t="23608" r="9051" b="13150"/>
          <a:stretch/>
        </p:blipFill>
        <p:spPr>
          <a:xfrm>
            <a:off x="7675908" y="676828"/>
            <a:ext cx="4015349" cy="262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858"/>
            <a:ext cx="3485040" cy="2613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7509" y="3431638"/>
            <a:ext cx="11485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400" b="1" dirty="0" smtClean="0">
                <a:solidFill>
                  <a:srgbClr val="0070C0"/>
                </a:solidFill>
              </a:rPr>
              <a:t>МБДОУ “Детский сад №12 “Буратино”  - соискател</a:t>
            </a:r>
            <a:r>
              <a:rPr lang="ru-RU" sz="4400" b="1" dirty="0" smtClean="0">
                <a:solidFill>
                  <a:srgbClr val="0070C0"/>
                </a:solidFill>
              </a:rPr>
              <a:t>ь гранта  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«Лучший </a:t>
            </a:r>
            <a:r>
              <a:rPr lang="ru-RU" sz="4400" b="1" dirty="0" err="1" smtClean="0">
                <a:solidFill>
                  <a:srgbClr val="0070C0"/>
                </a:solidFill>
              </a:rPr>
              <a:t>билингвальный</a:t>
            </a:r>
            <a:r>
              <a:rPr lang="ru-RU" sz="4400" b="1" dirty="0" smtClean="0">
                <a:solidFill>
                  <a:srgbClr val="0070C0"/>
                </a:solidFill>
              </a:rPr>
              <a:t> детский сад»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5575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1"/>
            <a:ext cx="1160961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459608" y="3196343"/>
            <a:ext cx="44472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87625" y="4150450"/>
            <a:ext cx="42711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6844" y="5104557"/>
            <a:ext cx="4556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027" y="630943"/>
            <a:ext cx="11031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Методическая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 тема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района 2017 - 2020 </a:t>
            </a:r>
            <a:r>
              <a:rPr lang="ru-RU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г.г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.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5141" y="1945532"/>
            <a:ext cx="953310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0">
              <a:buNone/>
            </a:pPr>
            <a:r>
              <a:rPr lang="ru-RU" sz="3200" b="1" dirty="0"/>
              <a:t>Профессиональный рост педагогов –как   ключевой фактор  в реализации  ФГОС и повышении качества образования</a:t>
            </a:r>
          </a:p>
          <a:p>
            <a:pPr marL="3810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b="1" dirty="0">
                <a:solidFill>
                  <a:srgbClr val="263248"/>
                </a:solidFill>
                <a:highlight>
                  <a:srgbClr val="C7D3E6"/>
                </a:highlight>
                <a:sym typeface="Wingdings"/>
              </a:rPr>
              <a:t>ЦЕЛЕВОЙ ОРИЕНТИР</a:t>
            </a:r>
          </a:p>
          <a:p>
            <a:pPr marL="3810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b="1" dirty="0">
                <a:sym typeface="Wingdings"/>
              </a:rPr>
              <a:t>Обеспечение устойчивой профессиональной готовности педагогических работников к реализации ФГОС через создание системы непрерывного профессионального развития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1642831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8834" y="315471"/>
            <a:ext cx="1166798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035219"/>
            <a:ext cx="54629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81122" y="294308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82680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13555" y="577666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3739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7787" y="315472"/>
            <a:ext cx="8696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Реализация методической темы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904921"/>
              </p:ext>
            </p:extLst>
          </p:nvPr>
        </p:nvGraphicFramePr>
        <p:xfrm>
          <a:off x="661480" y="1138136"/>
          <a:ext cx="10573966" cy="5399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3624"/>
                <a:gridCol w="4503718"/>
                <a:gridCol w="3706624"/>
              </a:tblGrid>
              <a:tr h="230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блок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блок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блок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081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  Профессиональный рост педагогов через создание психолого-педагогических условий  внедрения современных образовательных технологий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Профессиональный рост педагогов через освоение </a:t>
                      </a:r>
                      <a:r>
                        <a:rPr lang="ru-RU" sz="1600" dirty="0" err="1">
                          <a:effectLst/>
                        </a:rPr>
                        <a:t>метапредметных</a:t>
                      </a:r>
                      <a:r>
                        <a:rPr lang="ru-RU" sz="1600" dirty="0">
                          <a:effectLst/>
                        </a:rPr>
                        <a:t> технологий в образовательном процессе  – как одно из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требований ФГОС ОО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Профессиональный рост педагогов через использование современных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образовательных  технологий -как средство повышения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качества результатов обучающихся 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30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2018-2019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2018-2019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2018-2019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614" marR="58614" marT="0" marB="0"/>
                </a:tc>
              </a:tr>
              <a:tr h="2757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банка учебных занятий с использованием приемов индивидуализации и дифференциации (разработки уроков);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indent="3460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банка уроков по предметам, ориентированных на     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использование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технологий ( схематизация, задачная форма орган. урока и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др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); мониторинг формирования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УУД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1910"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Подготовка сценариев и реализация уроков 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19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использованием метода проектов;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19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1910"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1910"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22521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334527" y="234462"/>
            <a:ext cx="12338957" cy="58433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4365" y="526629"/>
            <a:ext cx="8492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Задачи на 2019/20 учебный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647" y="1234514"/>
            <a:ext cx="113813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1. Создать </a:t>
            </a:r>
            <a:r>
              <a:rPr lang="ru-RU" sz="2400" b="1" dirty="0"/>
              <a:t>условия для непрерывного повышения уровня профессиональной компетентности учителей и совершенствования их деятельности с учетом основных направлений инновационной </a:t>
            </a:r>
            <a:r>
              <a:rPr lang="ru-RU" sz="2400" b="1" dirty="0" smtClean="0"/>
              <a:t>работы,</a:t>
            </a:r>
          </a:p>
          <a:p>
            <a:r>
              <a:rPr lang="ru-RU" sz="2400" b="1" dirty="0" smtClean="0"/>
              <a:t> 2</a:t>
            </a:r>
            <a:r>
              <a:rPr lang="ru-RU" sz="2400" b="1" dirty="0"/>
              <a:t>. Обеспечить методическое сопровождение работы с молодыми и </a:t>
            </a:r>
            <a:r>
              <a:rPr lang="ru-RU" sz="2400" b="1" dirty="0" smtClean="0"/>
              <a:t>переквалифицированными кадрами,   </a:t>
            </a:r>
          </a:p>
          <a:p>
            <a:r>
              <a:rPr lang="ru-RU" sz="2400" b="1" dirty="0" smtClean="0"/>
              <a:t>3. </a:t>
            </a:r>
            <a:r>
              <a:rPr lang="ru-RU" sz="2400" b="1" dirty="0"/>
              <a:t>Совершенствовать систему мониторинга и диагностики успешности образования, уровня профессиональной компетентности и методической подготовки </a:t>
            </a:r>
            <a:r>
              <a:rPr lang="ru-RU" sz="2400" b="1" dirty="0" smtClean="0"/>
              <a:t>педагогов.,</a:t>
            </a:r>
          </a:p>
          <a:p>
            <a:r>
              <a:rPr lang="ru-RU" sz="2400" b="1" dirty="0" smtClean="0"/>
              <a:t>5</a:t>
            </a:r>
            <a:r>
              <a:rPr lang="ru-RU" sz="2400" b="1" dirty="0"/>
              <a:t>. </a:t>
            </a:r>
            <a:r>
              <a:rPr lang="ru-RU" sz="2400" b="1" dirty="0" smtClean="0"/>
              <a:t>Обеспечить  методическое сопровождение внедрения   образовательных </a:t>
            </a:r>
            <a:r>
              <a:rPr lang="ru-RU" sz="2400" b="1" dirty="0"/>
              <a:t>технологий, в том числе развивающих, </a:t>
            </a:r>
            <a:r>
              <a:rPr lang="ru-RU" sz="2400" b="1" dirty="0" err="1"/>
              <a:t>здоровьесберегающих</a:t>
            </a:r>
            <a:r>
              <a:rPr lang="ru-RU" sz="2400" b="1" dirty="0"/>
              <a:t>, информационных, личностно-ориентированных с целью повышения качества </a:t>
            </a:r>
            <a:r>
              <a:rPr lang="ru-RU" sz="2400" b="1" dirty="0" smtClean="0"/>
              <a:t>образования,  </a:t>
            </a:r>
          </a:p>
          <a:p>
            <a:r>
              <a:rPr lang="ru-RU" sz="2400" b="1" dirty="0" smtClean="0"/>
              <a:t>6. </a:t>
            </a:r>
            <a:r>
              <a:rPr lang="ru-RU" sz="2400" b="1" dirty="0"/>
              <a:t>Создать условия для развития </a:t>
            </a:r>
            <a:r>
              <a:rPr lang="ru-RU" sz="2400" b="1" dirty="0" smtClean="0"/>
              <a:t> познавательных </a:t>
            </a:r>
            <a:r>
              <a:rPr lang="ru-RU" sz="2400" b="1" dirty="0"/>
              <a:t>и интеллектуальных способностей </a:t>
            </a:r>
            <a:r>
              <a:rPr lang="ru-RU" sz="2400" b="1" dirty="0" smtClean="0"/>
              <a:t>учащихся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6423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4124"/>
            <a:ext cx="12338957" cy="58433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tt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7396" y="291831"/>
            <a:ext cx="10622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    Качественный  состав  </a:t>
            </a:r>
            <a:r>
              <a:rPr lang="ru-RU" sz="4000" b="1" dirty="0">
                <a:solidFill>
                  <a:srgbClr val="C00000"/>
                </a:solidFill>
              </a:rPr>
              <a:t>методистов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34713"/>
              </p:ext>
            </p:extLst>
          </p:nvPr>
        </p:nvGraphicFramePr>
        <p:xfrm>
          <a:off x="2062264" y="1857982"/>
          <a:ext cx="7198468" cy="273716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99617"/>
                <a:gridCol w="1799617"/>
                <a:gridCol w="1799617"/>
                <a:gridCol w="1799617"/>
              </a:tblGrid>
              <a:tr h="145785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Всего 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Высшая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Первая 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кв</a:t>
                      </a:r>
                      <a:r>
                        <a:rPr lang="ru-RU" sz="2400" b="0" i="0" u="none" strike="noStrike" cap="none" dirty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. категория</a:t>
                      </a: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err="1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Грантовики</a:t>
                      </a:r>
                      <a:endParaRPr lang="ru-RU" sz="2400" b="0" i="0" u="none" strike="noStrike" cap="none" dirty="0" smtClean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2018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0" i="0" u="none" strike="noStrike" cap="none" dirty="0" smtClean="0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год</a:t>
                      </a:r>
                      <a:endParaRPr lang="ru-RU" sz="2400" b="0" i="0" u="none" strike="noStrike" cap="none" dirty="0"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279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11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2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4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0" i="0" u="none" strike="noStrike" cap="none" dirty="0" smtClean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i="0" u="none" strike="noStrike" cap="none" dirty="0" smtClean="0">
                          <a:solidFill>
                            <a:srgbClr val="3F537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Arial"/>
                        </a:rPr>
                        <a:t> 6</a:t>
                      </a:r>
                      <a:endParaRPr lang="ru-RU" sz="2800" b="0" i="0" u="none" strike="noStrike" cap="none" dirty="0">
                        <a:solidFill>
                          <a:srgbClr val="3F5378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Arial"/>
                      </a:endParaRPr>
                    </a:p>
                  </a:txBody>
                  <a:tcPr marL="68580" marR="68580" marT="0" marB="0">
                    <a:lnL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7D3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013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614" y="1"/>
            <a:ext cx="118872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34672" y="862401"/>
            <a:ext cx="1194979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468" y="315472"/>
            <a:ext cx="113746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 </a:t>
            </a:r>
            <a:r>
              <a:rPr lang="ru-RU" sz="2800" b="1" dirty="0" smtClean="0">
                <a:solidFill>
                  <a:srgbClr val="C00000"/>
                </a:solidFill>
              </a:rPr>
              <a:t>Обеспечение </a:t>
            </a:r>
            <a:r>
              <a:rPr lang="ru-RU" sz="2800" b="1" dirty="0">
                <a:solidFill>
                  <a:srgbClr val="C00000"/>
                </a:solidFill>
              </a:rPr>
              <a:t>профессионального роста педагогов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  Методическое </a:t>
            </a:r>
            <a:r>
              <a:rPr lang="ru-RU" sz="3200" b="1" dirty="0">
                <a:solidFill>
                  <a:srgbClr val="C00000"/>
                </a:solidFill>
              </a:rPr>
              <a:t>и информационное сопровождение </a:t>
            </a:r>
            <a:r>
              <a:rPr lang="ru-RU" sz="3200" b="1" dirty="0" smtClean="0">
                <a:solidFill>
                  <a:srgbClr val="C00000"/>
                </a:solidFill>
              </a:rPr>
              <a:t>         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инновационных процессов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469" y="1964988"/>
            <a:ext cx="110798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Roboto Condensed"/>
              </a:rPr>
              <a:t>Дошкольное образование: </a:t>
            </a:r>
            <a:endParaRPr lang="ru-RU" sz="2800" b="1" dirty="0" smtClean="0">
              <a:latin typeface="Roboto Condensed"/>
            </a:endParaRPr>
          </a:p>
          <a:p>
            <a:pPr algn="ctr"/>
            <a:r>
              <a:rPr lang="ru-RU" sz="2800" dirty="0" smtClean="0">
                <a:latin typeface="Roboto Condensed"/>
              </a:rPr>
              <a:t>эффективная </a:t>
            </a:r>
            <a:r>
              <a:rPr lang="ru-RU" sz="2800" dirty="0">
                <a:latin typeface="Roboto Condensed"/>
              </a:rPr>
              <a:t>деятельность с учетом имеющихся ресурсов осуществлялась через </a:t>
            </a:r>
            <a:endParaRPr lang="ru-RU" sz="2800" b="1" dirty="0">
              <a:latin typeface="Roboto Condensed"/>
            </a:endParaRPr>
          </a:p>
          <a:p>
            <a:pPr algn="ctr"/>
            <a:r>
              <a:rPr lang="ru-RU" sz="2000" dirty="0" smtClean="0">
                <a:latin typeface="Roboto Condensed"/>
              </a:rPr>
              <a:t>  - </a:t>
            </a:r>
            <a:r>
              <a:rPr lang="ru-RU" sz="2800" dirty="0" smtClean="0">
                <a:latin typeface="Roboto Condensed"/>
              </a:rPr>
              <a:t>Пилотную  площадку </a:t>
            </a:r>
            <a:r>
              <a:rPr lang="ru-RU" sz="2800" dirty="0">
                <a:latin typeface="Roboto Condensed"/>
              </a:rPr>
              <a:t>по </a:t>
            </a:r>
            <a:r>
              <a:rPr lang="ru-RU" sz="2800" dirty="0" smtClean="0">
                <a:latin typeface="Roboto Condensed"/>
              </a:rPr>
              <a:t>внедрению   ФГОС </a:t>
            </a:r>
            <a:r>
              <a:rPr lang="ru-RU" sz="2800" dirty="0">
                <a:latin typeface="Roboto Condensed"/>
              </a:rPr>
              <a:t>ДО – МБДОУ «Детский сад №8 «</a:t>
            </a:r>
            <a:r>
              <a:rPr lang="ru-RU" sz="2800" dirty="0" smtClean="0">
                <a:latin typeface="Roboto Condensed"/>
              </a:rPr>
              <a:t>Теремок»,</a:t>
            </a:r>
          </a:p>
          <a:p>
            <a:pPr marL="76200" indent="0" algn="ctr">
              <a:buNone/>
            </a:pPr>
            <a:endParaRPr lang="ru-RU" sz="2800" dirty="0" smtClean="0">
              <a:latin typeface="Roboto Condensed"/>
            </a:endParaRPr>
          </a:p>
          <a:p>
            <a:pPr marL="533400" indent="-457200" algn="ctr">
              <a:buFontTx/>
              <a:buChar char="-"/>
            </a:pPr>
            <a:r>
              <a:rPr lang="ru-RU" sz="2800" dirty="0" smtClean="0">
                <a:latin typeface="Roboto Condensed"/>
              </a:rPr>
              <a:t>8 базовых  ДОУ</a:t>
            </a:r>
          </a:p>
          <a:p>
            <a:pPr marL="76200" algn="ctr"/>
            <a:r>
              <a:rPr lang="ru-RU" sz="2800" dirty="0" smtClean="0">
                <a:latin typeface="Roboto Condensed"/>
              </a:rPr>
              <a:t>Осуществлялась связь с </a:t>
            </a:r>
            <a:r>
              <a:rPr lang="ru-RU" sz="2800" dirty="0" err="1" smtClean="0">
                <a:latin typeface="Roboto Condensed"/>
              </a:rPr>
              <a:t>учрежениями</a:t>
            </a:r>
            <a:r>
              <a:rPr lang="ru-RU" sz="2800" dirty="0" smtClean="0">
                <a:latin typeface="Roboto Condensed"/>
              </a:rPr>
              <a:t> дополнительного профессионального образования </a:t>
            </a:r>
            <a:endParaRPr lang="ru-RU" sz="2800" dirty="0"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33776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1526</Words>
  <Application>Microsoft Office PowerPoint</Application>
  <PresentationFormat>Произвольный</PresentationFormat>
  <Paragraphs>299</Paragraphs>
  <Slides>26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ОБЕСПЕЧЕНИЕ ПРОФЕССИОНАЛЬНОГО РОСТА ПЕДАГОГОВ </vt:lpstr>
      <vt:lpstr>Муниципальный проект  «Реализация  ВСОКО   - как как инструмент обеспечения требований ФГОС  к качеству образования» 2017/2019 г.г.</vt:lpstr>
      <vt:lpstr>        ОБЕСПЕЧЕНИЕ  ПРОФЕССИОНАЛЬНОГО РОСТА ПЕДАГОГОВ</vt:lpstr>
      <vt:lpstr>Результаты ЕГЭ</vt:lpstr>
      <vt:lpstr>ОБЕСПЕЧЕНИЕ ПРОФЕССИОНАЛЬНОГО РОСТА ПЕДАГОГОВ </vt:lpstr>
      <vt:lpstr>Результаты олимпиад</vt:lpstr>
      <vt:lpstr>Методическое сопровождение к конкурсам профмастерства</vt:lpstr>
      <vt:lpstr>ОБЕСПЕЧЕНИЕ ПРОФЕССИОНАЛЬНОГО РОСТА ПЕДАГОГОВ </vt:lpstr>
      <vt:lpstr> Муниципальный проект «Школа успешного     родителя»</vt:lpstr>
      <vt:lpstr>В рамках проекта «Школа  успешного родителя»  </vt:lpstr>
      <vt:lpstr>Итоги работы за 2018/19 учебный год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Ekolog</dc:creator>
  <cp:lastModifiedBy>imc</cp:lastModifiedBy>
  <cp:revision>179</cp:revision>
  <dcterms:created xsi:type="dcterms:W3CDTF">2019-08-19T12:51:17Z</dcterms:created>
  <dcterms:modified xsi:type="dcterms:W3CDTF">2020-06-25T09:58:08Z</dcterms:modified>
</cp:coreProperties>
</file>